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theme/theme9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  <p:sldMasterId id="2147483770" r:id="rId5"/>
    <p:sldMasterId id="2147483772" r:id="rId6"/>
    <p:sldMasterId id="2147483774" r:id="rId7"/>
    <p:sldMasterId id="2147483782" r:id="rId8"/>
    <p:sldMasterId id="2147483786" r:id="rId9"/>
    <p:sldMasterId id="2147483801" r:id="rId10"/>
    <p:sldMasterId id="2147483803" r:id="rId11"/>
    <p:sldMasterId id="2147483806" r:id="rId12"/>
    <p:sldMasterId id="2147483817" r:id="rId13"/>
    <p:sldMasterId id="2147483826" r:id="rId14"/>
  </p:sldMasterIdLst>
  <p:notesMasterIdLst>
    <p:notesMasterId r:id="rId161"/>
  </p:notesMasterIdLst>
  <p:handoutMasterIdLst>
    <p:handoutMasterId r:id="rId162"/>
  </p:handoutMasterIdLst>
  <p:sldIdLst>
    <p:sldId id="553" r:id="rId15"/>
    <p:sldId id="554" r:id="rId16"/>
    <p:sldId id="555" r:id="rId17"/>
    <p:sldId id="557" r:id="rId18"/>
    <p:sldId id="558" r:id="rId19"/>
    <p:sldId id="559" r:id="rId20"/>
    <p:sldId id="560" r:id="rId21"/>
    <p:sldId id="561" r:id="rId22"/>
    <p:sldId id="562" r:id="rId23"/>
    <p:sldId id="563" r:id="rId24"/>
    <p:sldId id="564" r:id="rId25"/>
    <p:sldId id="565" r:id="rId26"/>
    <p:sldId id="566" r:id="rId27"/>
    <p:sldId id="567" r:id="rId28"/>
    <p:sldId id="568" r:id="rId29"/>
    <p:sldId id="569" r:id="rId30"/>
    <p:sldId id="570" r:id="rId31"/>
    <p:sldId id="271" r:id="rId32"/>
    <p:sldId id="571" r:id="rId33"/>
    <p:sldId id="572" r:id="rId34"/>
    <p:sldId id="573" r:id="rId35"/>
    <p:sldId id="574" r:id="rId36"/>
    <p:sldId id="575" r:id="rId37"/>
    <p:sldId id="576" r:id="rId38"/>
    <p:sldId id="577" r:id="rId39"/>
    <p:sldId id="578" r:id="rId40"/>
    <p:sldId id="579" r:id="rId41"/>
    <p:sldId id="709" r:id="rId42"/>
    <p:sldId id="580" r:id="rId43"/>
    <p:sldId id="710" r:id="rId44"/>
    <p:sldId id="581" r:id="rId45"/>
    <p:sldId id="582" r:id="rId46"/>
    <p:sldId id="583" r:id="rId47"/>
    <p:sldId id="711" r:id="rId48"/>
    <p:sldId id="584" r:id="rId49"/>
    <p:sldId id="585" r:id="rId50"/>
    <p:sldId id="712" r:id="rId51"/>
    <p:sldId id="586" r:id="rId52"/>
    <p:sldId id="587" r:id="rId53"/>
    <p:sldId id="588" r:id="rId54"/>
    <p:sldId id="589" r:id="rId55"/>
    <p:sldId id="590" r:id="rId56"/>
    <p:sldId id="591" r:id="rId57"/>
    <p:sldId id="592" r:id="rId58"/>
    <p:sldId id="713" r:id="rId59"/>
    <p:sldId id="593" r:id="rId60"/>
    <p:sldId id="594" r:id="rId61"/>
    <p:sldId id="595" r:id="rId62"/>
    <p:sldId id="714" r:id="rId63"/>
    <p:sldId id="596" r:id="rId64"/>
    <p:sldId id="597" r:id="rId65"/>
    <p:sldId id="598" r:id="rId66"/>
    <p:sldId id="599" r:id="rId67"/>
    <p:sldId id="600" r:id="rId68"/>
    <p:sldId id="601" r:id="rId69"/>
    <p:sldId id="602" r:id="rId70"/>
    <p:sldId id="603" r:id="rId71"/>
    <p:sldId id="604" r:id="rId72"/>
    <p:sldId id="606" r:id="rId73"/>
    <p:sldId id="608" r:id="rId74"/>
    <p:sldId id="610" r:id="rId75"/>
    <p:sldId id="609" r:id="rId76"/>
    <p:sldId id="611" r:id="rId77"/>
    <p:sldId id="612" r:id="rId78"/>
    <p:sldId id="613" r:id="rId79"/>
    <p:sldId id="615" r:id="rId80"/>
    <p:sldId id="614" r:id="rId81"/>
    <p:sldId id="616" r:id="rId82"/>
    <p:sldId id="617" r:id="rId83"/>
    <p:sldId id="618" r:id="rId84"/>
    <p:sldId id="619" r:id="rId85"/>
    <p:sldId id="620" r:id="rId86"/>
    <p:sldId id="621" r:id="rId87"/>
    <p:sldId id="622" r:id="rId88"/>
    <p:sldId id="623" r:id="rId89"/>
    <p:sldId id="624" r:id="rId90"/>
    <p:sldId id="625" r:id="rId91"/>
    <p:sldId id="626" r:id="rId92"/>
    <p:sldId id="627" r:id="rId93"/>
    <p:sldId id="628" r:id="rId94"/>
    <p:sldId id="629" r:id="rId95"/>
    <p:sldId id="630" r:id="rId96"/>
    <p:sldId id="631" r:id="rId97"/>
    <p:sldId id="632" r:id="rId98"/>
    <p:sldId id="633" r:id="rId99"/>
    <p:sldId id="634" r:id="rId100"/>
    <p:sldId id="635" r:id="rId101"/>
    <p:sldId id="636" r:id="rId102"/>
    <p:sldId id="637" r:id="rId103"/>
    <p:sldId id="639" r:id="rId104"/>
    <p:sldId id="640" r:id="rId105"/>
    <p:sldId id="641" r:id="rId106"/>
    <p:sldId id="642" r:id="rId107"/>
    <p:sldId id="643" r:id="rId108"/>
    <p:sldId id="644" r:id="rId109"/>
    <p:sldId id="645" r:id="rId110"/>
    <p:sldId id="646" r:id="rId111"/>
    <p:sldId id="647" r:id="rId112"/>
    <p:sldId id="705" r:id="rId113"/>
    <p:sldId id="648" r:id="rId114"/>
    <p:sldId id="649" r:id="rId115"/>
    <p:sldId id="706" r:id="rId116"/>
    <p:sldId id="652" r:id="rId117"/>
    <p:sldId id="653" r:id="rId118"/>
    <p:sldId id="654" r:id="rId119"/>
    <p:sldId id="655" r:id="rId120"/>
    <p:sldId id="656" r:id="rId121"/>
    <p:sldId id="707" r:id="rId122"/>
    <p:sldId id="658" r:id="rId123"/>
    <p:sldId id="659" r:id="rId124"/>
    <p:sldId id="660" r:id="rId125"/>
    <p:sldId id="661" r:id="rId126"/>
    <p:sldId id="662" r:id="rId127"/>
    <p:sldId id="663" r:id="rId128"/>
    <p:sldId id="708" r:id="rId129"/>
    <p:sldId id="665" r:id="rId130"/>
    <p:sldId id="666" r:id="rId131"/>
    <p:sldId id="667" r:id="rId132"/>
    <p:sldId id="668" r:id="rId133"/>
    <p:sldId id="669" r:id="rId134"/>
    <p:sldId id="699" r:id="rId135"/>
    <p:sldId id="700" r:id="rId136"/>
    <p:sldId id="671" r:id="rId137"/>
    <p:sldId id="672" r:id="rId138"/>
    <p:sldId id="673" r:id="rId139"/>
    <p:sldId id="674" r:id="rId140"/>
    <p:sldId id="675" r:id="rId141"/>
    <p:sldId id="676" r:id="rId142"/>
    <p:sldId id="701" r:id="rId143"/>
    <p:sldId id="683" r:id="rId144"/>
    <p:sldId id="684" r:id="rId145"/>
    <p:sldId id="685" r:id="rId146"/>
    <p:sldId id="686" r:id="rId147"/>
    <p:sldId id="687" r:id="rId148"/>
    <p:sldId id="688" r:id="rId149"/>
    <p:sldId id="689" r:id="rId150"/>
    <p:sldId id="690" r:id="rId151"/>
    <p:sldId id="691" r:id="rId152"/>
    <p:sldId id="693" r:id="rId153"/>
    <p:sldId id="694" r:id="rId154"/>
    <p:sldId id="695" r:id="rId155"/>
    <p:sldId id="696" r:id="rId156"/>
    <p:sldId id="702" r:id="rId157"/>
    <p:sldId id="697" r:id="rId158"/>
    <p:sldId id="703" r:id="rId159"/>
    <p:sldId id="266" r:id="rId160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1914"/>
    <a:srgbClr val="D11C12"/>
    <a:srgbClr val="841215"/>
    <a:srgbClr val="D01C12"/>
    <a:srgbClr val="B21516"/>
    <a:srgbClr val="8E1217"/>
    <a:srgbClr val="E32119"/>
    <a:srgbClr val="64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636" autoAdjust="0"/>
  </p:normalViewPr>
  <p:slideViewPr>
    <p:cSldViewPr>
      <p:cViewPr varScale="1">
        <p:scale>
          <a:sx n="92" d="100"/>
          <a:sy n="92" d="100"/>
        </p:scale>
        <p:origin x="108" y="29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6836"/>
    </p:cViewPr>
  </p:sorterViewPr>
  <p:notesViewPr>
    <p:cSldViewPr snapToGrid="0" snapToObjects="1">
      <p:cViewPr varScale="1">
        <p:scale>
          <a:sx n="143" d="100"/>
          <a:sy n="143" d="100"/>
        </p:scale>
        <p:origin x="-2104" y="-120"/>
      </p:cViewPr>
      <p:guideLst>
        <p:guide orient="horz" pos="3109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33" Type="http://schemas.openxmlformats.org/officeDocument/2006/relationships/slide" Target="slides/slide119.xml"/><Relationship Id="rId138" Type="http://schemas.openxmlformats.org/officeDocument/2006/relationships/slide" Target="slides/slide124.xml"/><Relationship Id="rId154" Type="http://schemas.openxmlformats.org/officeDocument/2006/relationships/slide" Target="slides/slide140.xml"/><Relationship Id="rId159" Type="http://schemas.openxmlformats.org/officeDocument/2006/relationships/slide" Target="slides/slide145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28" Type="http://schemas.openxmlformats.org/officeDocument/2006/relationships/slide" Target="slides/slide114.xml"/><Relationship Id="rId144" Type="http://schemas.openxmlformats.org/officeDocument/2006/relationships/slide" Target="slides/slide130.xml"/><Relationship Id="rId149" Type="http://schemas.openxmlformats.org/officeDocument/2006/relationships/slide" Target="slides/slide135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160" Type="http://schemas.openxmlformats.org/officeDocument/2006/relationships/slide" Target="slides/slide146.xml"/><Relationship Id="rId165" Type="http://schemas.openxmlformats.org/officeDocument/2006/relationships/theme" Target="theme/theme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134" Type="http://schemas.openxmlformats.org/officeDocument/2006/relationships/slide" Target="slides/slide120.xml"/><Relationship Id="rId139" Type="http://schemas.openxmlformats.org/officeDocument/2006/relationships/slide" Target="slides/slide12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50" Type="http://schemas.openxmlformats.org/officeDocument/2006/relationships/slide" Target="slides/slide136.xml"/><Relationship Id="rId155" Type="http://schemas.openxmlformats.org/officeDocument/2006/relationships/slide" Target="slides/slide141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24" Type="http://schemas.openxmlformats.org/officeDocument/2006/relationships/slide" Target="slides/slide110.xml"/><Relationship Id="rId129" Type="http://schemas.openxmlformats.org/officeDocument/2006/relationships/slide" Target="slides/slide115.xml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40" Type="http://schemas.openxmlformats.org/officeDocument/2006/relationships/slide" Target="slides/slide126.xml"/><Relationship Id="rId145" Type="http://schemas.openxmlformats.org/officeDocument/2006/relationships/slide" Target="slides/slide131.xml"/><Relationship Id="rId161" Type="http://schemas.openxmlformats.org/officeDocument/2006/relationships/notesMaster" Target="notesMasters/notesMaster1.xml"/><Relationship Id="rId16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127" Type="http://schemas.openxmlformats.org/officeDocument/2006/relationships/slide" Target="slides/slide113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30" Type="http://schemas.openxmlformats.org/officeDocument/2006/relationships/slide" Target="slides/slide116.xml"/><Relationship Id="rId135" Type="http://schemas.openxmlformats.org/officeDocument/2006/relationships/slide" Target="slides/slide121.xml"/><Relationship Id="rId143" Type="http://schemas.openxmlformats.org/officeDocument/2006/relationships/slide" Target="slides/slide129.xml"/><Relationship Id="rId148" Type="http://schemas.openxmlformats.org/officeDocument/2006/relationships/slide" Target="slides/slide134.xml"/><Relationship Id="rId151" Type="http://schemas.openxmlformats.org/officeDocument/2006/relationships/slide" Target="slides/slide137.xml"/><Relationship Id="rId156" Type="http://schemas.openxmlformats.org/officeDocument/2006/relationships/slide" Target="slides/slide142.xml"/><Relationship Id="rId16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141" Type="http://schemas.openxmlformats.org/officeDocument/2006/relationships/slide" Target="slides/slide127.xml"/><Relationship Id="rId146" Type="http://schemas.openxmlformats.org/officeDocument/2006/relationships/slide" Target="slides/slide132.xml"/><Relationship Id="rId7" Type="http://schemas.openxmlformats.org/officeDocument/2006/relationships/slideMaster" Target="slideMasters/slideMaster4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16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slide" Target="slides/slide117.xml"/><Relationship Id="rId136" Type="http://schemas.openxmlformats.org/officeDocument/2006/relationships/slide" Target="slides/slide122.xml"/><Relationship Id="rId157" Type="http://schemas.openxmlformats.org/officeDocument/2006/relationships/slide" Target="slides/slide143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52" Type="http://schemas.openxmlformats.org/officeDocument/2006/relationships/slide" Target="slides/slide138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1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26" Type="http://schemas.openxmlformats.org/officeDocument/2006/relationships/slide" Target="slides/slide112.xml"/><Relationship Id="rId147" Type="http://schemas.openxmlformats.org/officeDocument/2006/relationships/slide" Target="slides/slide133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142" Type="http://schemas.openxmlformats.org/officeDocument/2006/relationships/slide" Target="slides/slide128.xml"/><Relationship Id="rId163" Type="http://schemas.openxmlformats.org/officeDocument/2006/relationships/presProps" Target="presProps.xml"/><Relationship Id="rId3" Type="http://schemas.openxmlformats.org/officeDocument/2006/relationships/customXml" Target="../customXml/item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slide" Target="slides/slide102.xml"/><Relationship Id="rId137" Type="http://schemas.openxmlformats.org/officeDocument/2006/relationships/slide" Target="slides/slide123.xml"/><Relationship Id="rId158" Type="http://schemas.openxmlformats.org/officeDocument/2006/relationships/slide" Target="slides/slide144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slide" Target="slides/slide97.xml"/><Relationship Id="rId132" Type="http://schemas.openxmlformats.org/officeDocument/2006/relationships/slide" Target="slides/slide118.xml"/><Relationship Id="rId153" Type="http://schemas.openxmlformats.org/officeDocument/2006/relationships/slide" Target="slides/slide1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40D45-26D3-7C4A-A766-F394BAC3F289}" type="datetimeFigureOut">
              <a:rPr lang="es-ES" smtClean="0"/>
              <a:t>22/05/2019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DF720-D894-834C-A95F-FEF28BC5E97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4065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F7C337-343C-684E-A3C6-1007C6A9A622}" type="datetimeFigureOut">
              <a:rPr lang="es-ES" smtClean="0"/>
              <a:t>22/05/2019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07950" y="739775"/>
            <a:ext cx="658177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450" y="4689475"/>
            <a:ext cx="5438775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C4C90-B027-E945-8A9F-92B98F7FAEF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3822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emf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0.emf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697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5867" y="1125539"/>
            <a:ext cx="10388600" cy="661987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795867" y="2349500"/>
            <a:ext cx="10388600" cy="41038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795867" y="1716885"/>
            <a:ext cx="10388600" cy="360363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76628699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5" descr="PPG-DP5000-MasterSlide-Star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-26988"/>
            <a:ext cx="4224867" cy="95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795867" y="1124744"/>
            <a:ext cx="10388699" cy="663058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795867" y="2349500"/>
            <a:ext cx="6932315" cy="41038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795867" y="1716885"/>
            <a:ext cx="10388600" cy="360363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/>
          </p:nvPr>
        </p:nvSpPr>
        <p:spPr>
          <a:xfrm>
            <a:off x="7921426" y="2348881"/>
            <a:ext cx="3359151" cy="1800225"/>
          </a:xfrm>
          <a:prstGeom prst="roundRect">
            <a:avLst>
              <a:gd name="adj" fmla="val 5791"/>
            </a:avLst>
          </a:prstGeom>
          <a:solidFill>
            <a:srgbClr val="FFFFFF"/>
          </a:solidFill>
          <a:ln>
            <a:solidFill>
              <a:srgbClr val="1972A6"/>
            </a:solidFill>
          </a:ln>
        </p:spPr>
        <p:txBody>
          <a:bodyPr rtlCol="0">
            <a:noAutofit/>
          </a:bodyPr>
          <a:lstStyle/>
          <a:p>
            <a:pPr lvl="0"/>
            <a:endParaRPr lang="de-DE" noProof="0" dirty="0"/>
          </a:p>
        </p:txBody>
      </p:sp>
      <p:sp>
        <p:nvSpPr>
          <p:cNvPr id="16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7921426" y="4365080"/>
            <a:ext cx="3359151" cy="1800225"/>
          </a:xfrm>
          <a:prstGeom prst="roundRect">
            <a:avLst>
              <a:gd name="adj" fmla="val 5791"/>
            </a:avLst>
          </a:prstGeom>
          <a:solidFill>
            <a:srgbClr val="FFFFFF"/>
          </a:solidFill>
          <a:ln>
            <a:solidFill>
              <a:srgbClr val="1972A6"/>
            </a:solidFill>
          </a:ln>
        </p:spPr>
        <p:txBody>
          <a:bodyPr rtlCol="0">
            <a:noAutofit/>
          </a:bodyPr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2046009255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3394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4107" y="457200"/>
            <a:ext cx="6908800" cy="228600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4107" y="3886200"/>
            <a:ext cx="3962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520759-76D8-4B6F-AA1C-314A15290982}" type="datetimeFigureOut">
              <a:rPr lang="en-US"/>
              <a:pPr>
                <a:defRPr/>
              </a:pPr>
              <a:t>5/22/2019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E0A1CE-F2B1-4303-81A9-871ECBBAA95B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172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107" y="503237"/>
            <a:ext cx="7721600" cy="11430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4107" y="2179638"/>
            <a:ext cx="6908800" cy="39163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82563" algn="l"/>
              </a:tabLst>
              <a:defRPr sz="2400">
                <a:solidFill>
                  <a:srgbClr val="FFFFFF"/>
                </a:solidFill>
                <a:latin typeface="Arial"/>
              </a:defRPr>
            </a:lvl1pPr>
            <a:lvl2pPr marL="182563" indent="-182563" algn="l">
              <a:buClr>
                <a:srgbClr val="E32119"/>
              </a:buClr>
              <a:buFont typeface="Arial"/>
              <a:buChar char="•"/>
              <a:defRPr sz="2000">
                <a:solidFill>
                  <a:srgbClr val="FFFFFF"/>
                </a:solidFill>
                <a:latin typeface="Arial"/>
              </a:defRPr>
            </a:lvl2pPr>
            <a:lvl3pPr marL="263525" indent="-171450" algn="l">
              <a:buClr>
                <a:srgbClr val="E32119"/>
              </a:buClr>
              <a:buFont typeface="Arial"/>
              <a:buChar char="•"/>
              <a:defRPr sz="1800">
                <a:solidFill>
                  <a:srgbClr val="FFFFFF"/>
                </a:solidFill>
                <a:latin typeface="Arial"/>
              </a:defRPr>
            </a:lvl3pPr>
            <a:lvl4pPr marL="538163" indent="-90488" algn="l">
              <a:buClr>
                <a:srgbClr val="E32119"/>
              </a:buClr>
              <a:buFont typeface="Arial"/>
              <a:buChar char="•"/>
              <a:defRPr sz="1600">
                <a:solidFill>
                  <a:srgbClr val="FFFFFF"/>
                </a:solidFill>
                <a:latin typeface="Arial"/>
              </a:defRPr>
            </a:lvl4pPr>
            <a:lvl5pPr marL="538163" indent="-90488" algn="l">
              <a:buClr>
                <a:srgbClr val="E32119"/>
              </a:buClr>
              <a:buFont typeface="Arial"/>
              <a:buChar char="•"/>
              <a:defRPr sz="1600">
                <a:solidFill>
                  <a:srgbClr val="FFFFFF"/>
                </a:solidFill>
                <a:latin typeface="Arial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4AD97-A5D4-4218-9980-2B5B1E863836}" type="datetimeFigureOut">
              <a:rPr lang="en-US"/>
              <a:pPr>
                <a:defRPr/>
              </a:pPr>
              <a:t>5/22/2019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A2D61-00C8-424F-A007-C2B07514A90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2983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107" y="492760"/>
            <a:ext cx="7342293" cy="2590800"/>
          </a:xfrm>
          <a:prstGeom prst="rect">
            <a:avLst/>
          </a:prstGeom>
        </p:spPr>
        <p:txBody>
          <a:bodyPr anchor="t"/>
          <a:lstStyle>
            <a:lvl1pPr algn="l">
              <a:defRPr sz="4400" b="1" cap="all">
                <a:solidFill>
                  <a:srgbClr val="FFFFFF"/>
                </a:solidFill>
                <a:latin typeface="Arial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4107" y="2866074"/>
            <a:ext cx="4421716" cy="21986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rgbClr val="FFFFFF"/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6F807-2BAB-4B2D-AF0B-72161284B08B}" type="datetimeFigureOut">
              <a:rPr lang="en-US"/>
              <a:pPr>
                <a:defRPr/>
              </a:pPr>
              <a:t>5/22/2019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82A89-8B01-4FCB-89D5-77FDF247FE6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611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8" descr="Fons Verm2_PPT_30x2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 b="1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0" descr="band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>
            <a:fillRect/>
          </a:stretch>
        </p:blipFill>
        <p:spPr bwMode="auto">
          <a:xfrm>
            <a:off x="0" y="5257801"/>
            <a:ext cx="121920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 userDrawn="1"/>
        </p:nvSpPr>
        <p:spPr>
          <a:xfrm>
            <a:off x="9347200" y="0"/>
            <a:ext cx="2370667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pic>
        <p:nvPicPr>
          <p:cNvPr id="7" name="Imagen 12" descr="MaxMeyer�_Logo_CMYK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609600"/>
            <a:ext cx="2032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6288088"/>
            <a:ext cx="24384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4107" y="457200"/>
            <a:ext cx="6908800" cy="228600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4107" y="3886200"/>
            <a:ext cx="3962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206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1" y="1981200"/>
            <a:ext cx="924983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10" descr="band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>
            <a:fillRect/>
          </a:stretch>
        </p:blipFill>
        <p:spPr bwMode="auto">
          <a:xfrm>
            <a:off x="0" y="5216526"/>
            <a:ext cx="121920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6288088"/>
            <a:ext cx="24384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107" y="457200"/>
            <a:ext cx="8459893" cy="1143000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000000"/>
                </a:solidFill>
                <a:latin typeface="Arial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4107" y="1676401"/>
            <a:ext cx="10085493" cy="39163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82563" algn="l"/>
              </a:tabLst>
              <a:defRPr sz="2000">
                <a:latin typeface="Arial"/>
              </a:defRPr>
            </a:lvl1pPr>
            <a:lvl2pPr marL="182563" indent="-182563" algn="l">
              <a:buClr>
                <a:srgbClr val="E32119"/>
              </a:buClr>
              <a:buFont typeface="Arial"/>
              <a:buChar char="•"/>
              <a:defRPr sz="1800">
                <a:latin typeface="Arial"/>
              </a:defRPr>
            </a:lvl2pPr>
            <a:lvl3pPr marL="355600" indent="-92075" algn="l">
              <a:buClr>
                <a:srgbClr val="E32119"/>
              </a:buClr>
              <a:buFont typeface="Arial"/>
              <a:buChar char="•"/>
              <a:defRPr sz="1600">
                <a:latin typeface="Arial"/>
              </a:defRPr>
            </a:lvl3pPr>
            <a:lvl4pPr marL="538163" indent="-90488" algn="l">
              <a:buClr>
                <a:srgbClr val="E32119"/>
              </a:buClr>
              <a:buFont typeface="Arial"/>
              <a:buChar char="•"/>
              <a:defRPr sz="1400">
                <a:latin typeface="Arial"/>
              </a:defRPr>
            </a:lvl4pPr>
            <a:lvl5pPr marL="720725" indent="-90488" algn="l">
              <a:buClr>
                <a:srgbClr val="E32119"/>
              </a:buClr>
              <a:buFont typeface="Arial"/>
              <a:buChar char="•"/>
              <a:defRPr lang="es-ES" sz="14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86C67-BD2A-443C-BAD0-8E0A510072B6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CC7BF-7678-4411-A9E0-56091A78A7B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401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3048000" y="16002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pic>
        <p:nvPicPr>
          <p:cNvPr id="5" name="Imagen 10" descr="band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>
            <a:fillRect/>
          </a:stretch>
        </p:blipFill>
        <p:spPr bwMode="auto">
          <a:xfrm>
            <a:off x="0" y="5216526"/>
            <a:ext cx="121920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6288088"/>
            <a:ext cx="24384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107" y="457200"/>
            <a:ext cx="8459893" cy="1143000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000000"/>
                </a:solidFill>
                <a:latin typeface="Arial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4107" y="1676401"/>
            <a:ext cx="10085493" cy="39163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82563" algn="l"/>
              </a:tabLst>
              <a:defRPr sz="2000">
                <a:latin typeface="Arial"/>
              </a:defRPr>
            </a:lvl1pPr>
            <a:lvl2pPr marL="182563" indent="-182563" algn="l">
              <a:buClr>
                <a:srgbClr val="E32119"/>
              </a:buClr>
              <a:buFont typeface="Arial"/>
              <a:buChar char="•"/>
              <a:defRPr sz="1800">
                <a:latin typeface="Arial"/>
              </a:defRPr>
            </a:lvl2pPr>
            <a:lvl3pPr marL="355600" indent="-92075" algn="l">
              <a:buClr>
                <a:srgbClr val="E32119"/>
              </a:buClr>
              <a:buFont typeface="Arial"/>
              <a:buChar char="•"/>
              <a:defRPr sz="1600">
                <a:latin typeface="Arial"/>
              </a:defRPr>
            </a:lvl3pPr>
            <a:lvl4pPr marL="538163" indent="-90488" algn="l">
              <a:buClr>
                <a:srgbClr val="E32119"/>
              </a:buClr>
              <a:buFont typeface="Arial"/>
              <a:buChar char="•"/>
              <a:defRPr sz="1400">
                <a:latin typeface="Arial"/>
              </a:defRPr>
            </a:lvl4pPr>
            <a:lvl5pPr marL="720725" indent="-90488" algn="l">
              <a:buClr>
                <a:srgbClr val="E32119"/>
              </a:buClr>
              <a:buFont typeface="Arial"/>
              <a:buChar char="•"/>
              <a:defRPr lang="es-ES" sz="14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AEAF1-1F04-4608-8F4F-613ACACAB004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2F44F-5A54-410E-8BE1-D4F4E6C790B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2447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 userDrawn="1"/>
        </p:nvSpPr>
        <p:spPr>
          <a:xfrm>
            <a:off x="3048000" y="16002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pic>
        <p:nvPicPr>
          <p:cNvPr id="5" name="Imagen 10" descr="band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>
            <a:fillRect/>
          </a:stretch>
        </p:blipFill>
        <p:spPr bwMode="auto">
          <a:xfrm>
            <a:off x="0" y="5216526"/>
            <a:ext cx="121920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1089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290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1" y="1981200"/>
            <a:ext cx="924983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0" descr="band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>
            <a:fillRect/>
          </a:stretch>
        </p:blipFill>
        <p:spPr bwMode="auto">
          <a:xfrm>
            <a:off x="0" y="5216526"/>
            <a:ext cx="121920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6288088"/>
            <a:ext cx="24384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107" y="457200"/>
            <a:ext cx="8459893" cy="1143000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000000"/>
                </a:solidFill>
                <a:latin typeface="Arial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4107" y="1676401"/>
            <a:ext cx="5411893" cy="39163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82563" algn="l"/>
              </a:tabLst>
              <a:defRPr sz="2000">
                <a:latin typeface="Arial"/>
              </a:defRPr>
            </a:lvl1pPr>
            <a:lvl2pPr marL="182563" indent="-182563" algn="l">
              <a:buClr>
                <a:srgbClr val="E32119"/>
              </a:buClr>
              <a:buFont typeface="Arial"/>
              <a:buChar char="•"/>
              <a:defRPr sz="1800">
                <a:latin typeface="Arial"/>
              </a:defRPr>
            </a:lvl2pPr>
            <a:lvl3pPr marL="355600" indent="-92075" algn="l">
              <a:buClr>
                <a:srgbClr val="E32119"/>
              </a:buClr>
              <a:buFont typeface="Arial"/>
              <a:buChar char="•"/>
              <a:defRPr sz="1600">
                <a:latin typeface="Arial"/>
              </a:defRPr>
            </a:lvl3pPr>
            <a:lvl4pPr marL="538163" indent="-90488" algn="l">
              <a:buClr>
                <a:srgbClr val="E32119"/>
              </a:buClr>
              <a:buFont typeface="Arial"/>
              <a:buChar char="•"/>
              <a:defRPr sz="1400">
                <a:latin typeface="Arial"/>
              </a:defRPr>
            </a:lvl4pPr>
            <a:lvl5pPr marL="720725" indent="-90488" algn="l">
              <a:buClr>
                <a:srgbClr val="E32119"/>
              </a:buClr>
              <a:buFont typeface="Arial"/>
              <a:buChar char="•"/>
              <a:defRPr lang="es-ES" sz="14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10" name="2 Marcador de contenido"/>
          <p:cNvSpPr>
            <a:spLocks noGrp="1"/>
          </p:cNvSpPr>
          <p:nvPr>
            <p:ph idx="13"/>
          </p:nvPr>
        </p:nvSpPr>
        <p:spPr>
          <a:xfrm>
            <a:off x="6576907" y="1676401"/>
            <a:ext cx="5411893" cy="39163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82563" algn="l"/>
              </a:tabLst>
              <a:defRPr sz="2000">
                <a:latin typeface="Arial"/>
              </a:defRPr>
            </a:lvl1pPr>
            <a:lvl2pPr marL="182563" indent="-182563" algn="l">
              <a:buClr>
                <a:srgbClr val="E32119"/>
              </a:buClr>
              <a:buFont typeface="Arial"/>
              <a:buChar char="•"/>
              <a:defRPr sz="1800">
                <a:latin typeface="Arial"/>
              </a:defRPr>
            </a:lvl2pPr>
            <a:lvl3pPr marL="355600" indent="-92075" algn="l">
              <a:buClr>
                <a:srgbClr val="E32119"/>
              </a:buClr>
              <a:buFont typeface="Arial"/>
              <a:buChar char="•"/>
              <a:defRPr sz="1600">
                <a:latin typeface="Arial"/>
              </a:defRPr>
            </a:lvl3pPr>
            <a:lvl4pPr marL="538163" indent="-90488" algn="l">
              <a:buClr>
                <a:srgbClr val="E32119"/>
              </a:buClr>
              <a:buFont typeface="Arial"/>
              <a:buChar char="•"/>
              <a:defRPr sz="1400">
                <a:latin typeface="Arial"/>
              </a:defRPr>
            </a:lvl4pPr>
            <a:lvl5pPr marL="720725" indent="-90488" algn="l">
              <a:buClr>
                <a:srgbClr val="E32119"/>
              </a:buClr>
              <a:buFont typeface="Arial"/>
              <a:buChar char="•"/>
              <a:defRPr lang="es-ES" sz="14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8" name="3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BDF86-16E1-4963-8A0C-51A6921BC5F6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9" name="4 Marcador de pie de página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5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76D444-E86D-4110-BF57-B543A2F5FB6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256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1" y="1981200"/>
            <a:ext cx="9249833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10" descr="band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>
            <a:fillRect/>
          </a:stretch>
        </p:blipFill>
        <p:spPr bwMode="auto">
          <a:xfrm>
            <a:off x="0" y="5216526"/>
            <a:ext cx="121920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6288088"/>
            <a:ext cx="24384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2" descr="banda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>
            <a:fillRect/>
          </a:stretch>
        </p:blipFill>
        <p:spPr bwMode="auto">
          <a:xfrm>
            <a:off x="0" y="5216526"/>
            <a:ext cx="121920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6288088"/>
            <a:ext cx="24384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107" y="457200"/>
            <a:ext cx="8663093" cy="1143000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000000"/>
                </a:solidFill>
                <a:latin typeface="Arial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4107" y="1981201"/>
            <a:ext cx="6908800" cy="39163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82563" algn="l"/>
              </a:tabLst>
              <a:defRPr sz="2000">
                <a:latin typeface="Arial"/>
              </a:defRPr>
            </a:lvl1pPr>
            <a:lvl2pPr marL="182563" indent="-182563" algn="l">
              <a:buClr>
                <a:srgbClr val="E32119"/>
              </a:buClr>
              <a:buFont typeface="Arial"/>
              <a:buChar char="•"/>
              <a:defRPr sz="1800">
                <a:latin typeface="Arial"/>
              </a:defRPr>
            </a:lvl2pPr>
            <a:lvl3pPr marL="263525" indent="-171450" algn="l">
              <a:buClr>
                <a:srgbClr val="E32119"/>
              </a:buClr>
              <a:buFont typeface="Arial"/>
              <a:buChar char="•"/>
              <a:defRPr sz="1600">
                <a:latin typeface="Arial"/>
              </a:defRPr>
            </a:lvl3pPr>
            <a:lvl4pPr marL="538163" indent="-90488" algn="l">
              <a:buClr>
                <a:srgbClr val="E32119"/>
              </a:buClr>
              <a:buFont typeface="Arial"/>
              <a:buChar char="•"/>
              <a:defRPr sz="1400">
                <a:latin typeface="Arial"/>
              </a:defRPr>
            </a:lvl4pPr>
            <a:lvl5pPr marL="538163" indent="-90488" algn="l">
              <a:buClr>
                <a:srgbClr val="E32119"/>
              </a:buClr>
              <a:buFont typeface="Arial"/>
              <a:buChar char="•"/>
              <a:defRPr sz="1400">
                <a:latin typeface="Arial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8" name="2 Subtítulo"/>
          <p:cNvSpPr>
            <a:spLocks noGrp="1"/>
          </p:cNvSpPr>
          <p:nvPr>
            <p:ph type="subTitle" idx="13"/>
          </p:nvPr>
        </p:nvSpPr>
        <p:spPr>
          <a:xfrm>
            <a:off x="684107" y="1529080"/>
            <a:ext cx="10769600" cy="4521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91051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11" name="3 Marcador de fecha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374F8-122A-412F-8FC8-91F96FE2EC70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12" name="4 Marcador de pie de página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5 Marcador de número de diapositiva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EBFB4-4BB0-46D3-8CE2-6D47D8047E9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71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404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1910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5867" y="1125539"/>
            <a:ext cx="10388600" cy="661987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795867" y="2349500"/>
            <a:ext cx="10388600" cy="41038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795867" y="1716885"/>
            <a:ext cx="10388600" cy="360363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22121517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7769DF14-F00A-45BB-B348-1CB0B7F1B573}" type="datetime1">
              <a:rPr lang="de-DE" altLang="es-ES"/>
              <a:pPr>
                <a:defRPr/>
              </a:pPr>
              <a:t>22.05.2019</a:t>
            </a:fld>
            <a:endParaRPr lang="en-GB" altLang="es-E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650F77F3-B772-4C13-94FB-2059C61DEC32}" type="slidenum">
              <a:rPr lang="en-GB" altLang="es-ES"/>
              <a:pPr>
                <a:defRPr/>
              </a:pPr>
              <a:t>‹Nº›</a:t>
            </a:fld>
            <a:endParaRPr lang="en-GB" altLang="es-ES"/>
          </a:p>
        </p:txBody>
      </p:sp>
    </p:spTree>
    <p:extLst>
      <p:ext uri="{BB962C8B-B14F-4D97-AF65-F5344CB8AC3E}">
        <p14:creationId xmlns:p14="http://schemas.microsoft.com/office/powerpoint/2010/main" val="70391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Fons Verm2_PPT_30x22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9" b="17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9" name="Imagen 8" descr="banda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/>
        </p:blipFill>
        <p:spPr>
          <a:xfrm>
            <a:off x="0" y="5257800"/>
            <a:ext cx="12192000" cy="1640840"/>
          </a:xfrm>
          <a:prstGeom prst="rect">
            <a:avLst/>
          </a:prstGeom>
        </p:spPr>
      </p:pic>
      <p:sp>
        <p:nvSpPr>
          <p:cNvPr id="8" name="Rectángulo 7"/>
          <p:cNvSpPr/>
          <p:nvPr userDrawn="1"/>
        </p:nvSpPr>
        <p:spPr>
          <a:xfrm>
            <a:off x="9347200" y="0"/>
            <a:ext cx="2370667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pic>
        <p:nvPicPr>
          <p:cNvPr id="10" name="Imagen 9" descr="MaxMeyer�_Logo_CMYK.ep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609601"/>
            <a:ext cx="2032000" cy="41894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12800" y="6288823"/>
            <a:ext cx="2438400" cy="23235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684107" y="457200"/>
            <a:ext cx="6908800" cy="2286000"/>
          </a:xfrm>
          <a:prstGeom prst="rect">
            <a:avLst/>
          </a:prstGeom>
        </p:spPr>
        <p:txBody>
          <a:bodyPr/>
          <a:lstStyle>
            <a:lvl1pPr algn="l">
              <a:defRPr sz="4000" b="1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4107" y="3886200"/>
            <a:ext cx="3962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682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83" y="1981200"/>
            <a:ext cx="9248496" cy="48768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84107" y="457200"/>
            <a:ext cx="8459893" cy="1143000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000000"/>
                </a:solidFill>
                <a:latin typeface="Arial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4107" y="1676401"/>
            <a:ext cx="10085493" cy="39163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82563" algn="l"/>
              </a:tabLst>
              <a:defRPr sz="2000">
                <a:latin typeface="Arial"/>
              </a:defRPr>
            </a:lvl1pPr>
            <a:lvl2pPr marL="182563" indent="-182563" algn="l">
              <a:buClr>
                <a:srgbClr val="E32119"/>
              </a:buClr>
              <a:buFont typeface="Arial"/>
              <a:buChar char="•"/>
              <a:defRPr sz="1800">
                <a:latin typeface="Arial"/>
              </a:defRPr>
            </a:lvl2pPr>
            <a:lvl3pPr marL="355600" indent="-92075" algn="l">
              <a:buClr>
                <a:srgbClr val="E32119"/>
              </a:buClr>
              <a:buFont typeface="Arial"/>
              <a:buChar char="•"/>
              <a:defRPr sz="1600">
                <a:latin typeface="Arial"/>
              </a:defRPr>
            </a:lvl3pPr>
            <a:lvl4pPr marL="538163" indent="-90488" algn="l">
              <a:buClr>
                <a:srgbClr val="E32119"/>
              </a:buClr>
              <a:buFont typeface="Arial"/>
              <a:buChar char="•"/>
              <a:defRPr sz="1400">
                <a:latin typeface="Arial"/>
              </a:defRPr>
            </a:lvl4pPr>
            <a:lvl5pPr marL="720725" indent="-90488" algn="l">
              <a:buClr>
                <a:srgbClr val="E32119"/>
              </a:buClr>
              <a:buFont typeface="Arial"/>
              <a:buChar char="•"/>
              <a:defRPr lang="es-ES" sz="14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F66F-E2A4-45EA-82A4-4FD782A11A90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8ED3-A386-4AA7-AB1D-C7ABEE079F8F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Imagen 7" descr="banda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/>
        </p:blipFill>
        <p:spPr>
          <a:xfrm>
            <a:off x="0" y="5217160"/>
            <a:ext cx="12192000" cy="16408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2800" y="6288823"/>
            <a:ext cx="2438400" cy="2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430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 userDrawn="1"/>
        </p:nvSpPr>
        <p:spPr>
          <a:xfrm>
            <a:off x="3048000" y="16002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800"/>
          </a:p>
        </p:txBody>
      </p:sp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84107" y="457200"/>
            <a:ext cx="8459893" cy="1143000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000000"/>
                </a:solidFill>
                <a:latin typeface="Arial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4107" y="1676401"/>
            <a:ext cx="10085493" cy="39163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82563" algn="l"/>
              </a:tabLst>
              <a:defRPr sz="2000">
                <a:latin typeface="Arial"/>
              </a:defRPr>
            </a:lvl1pPr>
            <a:lvl2pPr marL="182563" indent="-182563" algn="l">
              <a:buClr>
                <a:srgbClr val="E32119"/>
              </a:buClr>
              <a:buFont typeface="Arial"/>
              <a:buChar char="•"/>
              <a:defRPr sz="1800">
                <a:latin typeface="Arial"/>
              </a:defRPr>
            </a:lvl2pPr>
            <a:lvl3pPr marL="355600" indent="-92075" algn="l">
              <a:buClr>
                <a:srgbClr val="E32119"/>
              </a:buClr>
              <a:buFont typeface="Arial"/>
              <a:buChar char="•"/>
              <a:defRPr sz="1600">
                <a:latin typeface="Arial"/>
              </a:defRPr>
            </a:lvl3pPr>
            <a:lvl4pPr marL="538163" indent="-90488" algn="l">
              <a:buClr>
                <a:srgbClr val="E32119"/>
              </a:buClr>
              <a:buFont typeface="Arial"/>
              <a:buChar char="•"/>
              <a:defRPr sz="1400">
                <a:latin typeface="Arial"/>
              </a:defRPr>
            </a:lvl4pPr>
            <a:lvl5pPr marL="720725" indent="-90488" algn="l">
              <a:buClr>
                <a:srgbClr val="E32119"/>
              </a:buClr>
              <a:buFont typeface="Arial"/>
              <a:buChar char="•"/>
              <a:defRPr lang="es-ES" sz="14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F66F-E2A4-45EA-82A4-4FD782A11A90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8ED3-A386-4AA7-AB1D-C7ABEE079F8F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Imagen 7" descr="banda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/>
        </p:blipFill>
        <p:spPr>
          <a:xfrm>
            <a:off x="0" y="5217160"/>
            <a:ext cx="12192000" cy="16408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2800" y="6288823"/>
            <a:ext cx="2438400" cy="2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355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83" y="1981200"/>
            <a:ext cx="9248496" cy="48768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84107" y="457200"/>
            <a:ext cx="8459893" cy="1143000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000000"/>
                </a:solidFill>
                <a:latin typeface="Arial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4107" y="1676401"/>
            <a:ext cx="5411893" cy="39163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82563" algn="l"/>
              </a:tabLst>
              <a:defRPr sz="2000">
                <a:latin typeface="Arial"/>
              </a:defRPr>
            </a:lvl1pPr>
            <a:lvl2pPr marL="182563" indent="-182563" algn="l">
              <a:buClr>
                <a:srgbClr val="E32119"/>
              </a:buClr>
              <a:buFont typeface="Arial"/>
              <a:buChar char="•"/>
              <a:defRPr sz="1800">
                <a:latin typeface="Arial"/>
              </a:defRPr>
            </a:lvl2pPr>
            <a:lvl3pPr marL="355600" indent="-92075" algn="l">
              <a:buClr>
                <a:srgbClr val="E32119"/>
              </a:buClr>
              <a:buFont typeface="Arial"/>
              <a:buChar char="•"/>
              <a:defRPr sz="1600">
                <a:latin typeface="Arial"/>
              </a:defRPr>
            </a:lvl3pPr>
            <a:lvl4pPr marL="538163" indent="-90488" algn="l">
              <a:buClr>
                <a:srgbClr val="E32119"/>
              </a:buClr>
              <a:buFont typeface="Arial"/>
              <a:buChar char="•"/>
              <a:defRPr sz="1400">
                <a:latin typeface="Arial"/>
              </a:defRPr>
            </a:lvl4pPr>
            <a:lvl5pPr marL="720725" indent="-90488" algn="l">
              <a:buClr>
                <a:srgbClr val="E32119"/>
              </a:buClr>
              <a:buFont typeface="Arial"/>
              <a:buChar char="•"/>
              <a:defRPr lang="es-ES" sz="14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F66F-E2A4-45EA-82A4-4FD782A11A90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8ED3-A386-4AA7-AB1D-C7ABEE079F8F}" type="slidenum">
              <a:rPr lang="en-US" smtClean="0"/>
              <a:t>‹Nº›</a:t>
            </a:fld>
            <a:endParaRPr lang="en-US"/>
          </a:p>
        </p:txBody>
      </p:sp>
      <p:pic>
        <p:nvPicPr>
          <p:cNvPr id="8" name="Imagen 7" descr="banda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/>
        </p:blipFill>
        <p:spPr>
          <a:xfrm>
            <a:off x="0" y="5217160"/>
            <a:ext cx="12192000" cy="164084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2800" y="6288823"/>
            <a:ext cx="2438400" cy="232356"/>
          </a:xfrm>
          <a:prstGeom prst="rect">
            <a:avLst/>
          </a:prstGeom>
        </p:spPr>
      </p:pic>
      <p:sp>
        <p:nvSpPr>
          <p:cNvPr id="10" name="2 Marcador de contenido"/>
          <p:cNvSpPr>
            <a:spLocks noGrp="1"/>
          </p:cNvSpPr>
          <p:nvPr>
            <p:ph idx="13"/>
          </p:nvPr>
        </p:nvSpPr>
        <p:spPr>
          <a:xfrm>
            <a:off x="6576907" y="1676401"/>
            <a:ext cx="5411893" cy="39163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82563" algn="l"/>
              </a:tabLst>
              <a:defRPr sz="2000">
                <a:latin typeface="Arial"/>
              </a:defRPr>
            </a:lvl1pPr>
            <a:lvl2pPr marL="182563" indent="-182563" algn="l">
              <a:buClr>
                <a:srgbClr val="E32119"/>
              </a:buClr>
              <a:buFont typeface="Arial"/>
              <a:buChar char="•"/>
              <a:defRPr sz="1800">
                <a:latin typeface="Arial"/>
              </a:defRPr>
            </a:lvl2pPr>
            <a:lvl3pPr marL="355600" indent="-92075" algn="l">
              <a:buClr>
                <a:srgbClr val="E32119"/>
              </a:buClr>
              <a:buFont typeface="Arial"/>
              <a:buChar char="•"/>
              <a:defRPr sz="1600">
                <a:latin typeface="Arial"/>
              </a:defRPr>
            </a:lvl3pPr>
            <a:lvl4pPr marL="538163" indent="-90488" algn="l">
              <a:buClr>
                <a:srgbClr val="E32119"/>
              </a:buClr>
              <a:buFont typeface="Arial"/>
              <a:buChar char="•"/>
              <a:defRPr sz="1400">
                <a:latin typeface="Arial"/>
              </a:defRPr>
            </a:lvl4pPr>
            <a:lvl5pPr marL="720725" indent="-90488" algn="l">
              <a:buClr>
                <a:srgbClr val="E32119"/>
              </a:buClr>
              <a:buFont typeface="Arial"/>
              <a:buChar char="•"/>
              <a:defRPr lang="es-ES" sz="14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370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5867" y="1125539"/>
            <a:ext cx="10388600" cy="661987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795867" y="2349500"/>
            <a:ext cx="10388600" cy="41038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795867" y="1716885"/>
            <a:ext cx="10388600" cy="360363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386362443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6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4483" y="1981200"/>
            <a:ext cx="9248496" cy="4876800"/>
          </a:xfrm>
          <a:prstGeom prst="rect">
            <a:avLst/>
          </a:prstGeom>
        </p:spPr>
      </p:pic>
      <p:pic>
        <p:nvPicPr>
          <p:cNvPr id="14" name="Imagen 13" descr="banda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/>
        </p:blipFill>
        <p:spPr>
          <a:xfrm>
            <a:off x="0" y="5217160"/>
            <a:ext cx="12192000" cy="1640840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2800" y="6288823"/>
            <a:ext cx="2438400" cy="232356"/>
          </a:xfrm>
          <a:prstGeom prst="rect">
            <a:avLst/>
          </a:prstGeom>
        </p:spPr>
      </p:pic>
      <p:pic>
        <p:nvPicPr>
          <p:cNvPr id="10" name="Imagen 9" descr="banda.pn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/>
        </p:blipFill>
        <p:spPr>
          <a:xfrm>
            <a:off x="0" y="5217160"/>
            <a:ext cx="12192000" cy="164084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2800" y="6288823"/>
            <a:ext cx="2438400" cy="232356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title" hasCustomPrompt="1"/>
          </p:nvPr>
        </p:nvSpPr>
        <p:spPr>
          <a:xfrm>
            <a:off x="684107" y="457200"/>
            <a:ext cx="8663093" cy="1143000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000000"/>
                </a:solidFill>
                <a:latin typeface="Arial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84107" y="1981201"/>
            <a:ext cx="6908800" cy="39163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tabLst>
                <a:tab pos="182563" algn="l"/>
              </a:tabLst>
              <a:defRPr sz="2000">
                <a:latin typeface="Arial"/>
              </a:defRPr>
            </a:lvl1pPr>
            <a:lvl2pPr marL="182563" indent="-182563" algn="l">
              <a:buClr>
                <a:srgbClr val="E32119"/>
              </a:buClr>
              <a:buFont typeface="Arial"/>
              <a:buChar char="•"/>
              <a:defRPr sz="1800">
                <a:latin typeface="Arial"/>
              </a:defRPr>
            </a:lvl2pPr>
            <a:lvl3pPr marL="263525" indent="-171450" algn="l">
              <a:buClr>
                <a:srgbClr val="E32119"/>
              </a:buClr>
              <a:buFont typeface="Arial"/>
              <a:buChar char="•"/>
              <a:defRPr sz="1600">
                <a:latin typeface="Arial"/>
              </a:defRPr>
            </a:lvl3pPr>
            <a:lvl4pPr marL="538163" indent="-90488" algn="l">
              <a:buClr>
                <a:srgbClr val="E32119"/>
              </a:buClr>
              <a:buFont typeface="Arial"/>
              <a:buChar char="•"/>
              <a:defRPr sz="1400">
                <a:latin typeface="Arial"/>
              </a:defRPr>
            </a:lvl4pPr>
            <a:lvl5pPr marL="538163" indent="-90488" algn="l">
              <a:buClr>
                <a:srgbClr val="E32119"/>
              </a:buClr>
              <a:buFont typeface="Arial"/>
              <a:buChar char="•"/>
              <a:defRPr sz="1400">
                <a:latin typeface="Arial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F66F-E2A4-45EA-82A4-4FD782A11A90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8ED3-A386-4AA7-AB1D-C7ABEE079F8F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2 Subtítulo"/>
          <p:cNvSpPr>
            <a:spLocks noGrp="1"/>
          </p:cNvSpPr>
          <p:nvPr>
            <p:ph type="subTitle" idx="13" hasCustomPrompt="1"/>
          </p:nvPr>
        </p:nvSpPr>
        <p:spPr>
          <a:xfrm>
            <a:off x="684107" y="1529080"/>
            <a:ext cx="10769600" cy="4521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910511"/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975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4107" y="492760"/>
            <a:ext cx="7342293" cy="2590800"/>
          </a:xfrm>
          <a:prstGeom prst="rect">
            <a:avLst/>
          </a:prstGeom>
        </p:spPr>
        <p:txBody>
          <a:bodyPr anchor="t"/>
          <a:lstStyle>
            <a:lvl1pPr algn="l">
              <a:defRPr sz="4400" b="1" cap="all">
                <a:latin typeface="Arial"/>
              </a:defRPr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4107" y="2866074"/>
            <a:ext cx="4421716" cy="21986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EF66F-E2A4-45EA-82A4-4FD782A11A90}" type="datetimeFigureOut">
              <a:rPr lang="en-US" smtClean="0"/>
              <a:t>5/22/2019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78ED3-A386-4AA7-AB1D-C7ABEE079F8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84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9600" y="1524000"/>
            <a:ext cx="8432800" cy="2209800"/>
          </a:xfrm>
          <a:prstGeom prst="rect">
            <a:avLst/>
          </a:prstGeom>
        </p:spPr>
        <p:txBody>
          <a:bodyPr anchor="b"/>
          <a:lstStyle>
            <a:lvl1pPr algn="l">
              <a:defRPr sz="2800" b="1">
                <a:solidFill>
                  <a:srgbClr val="003E73"/>
                </a:solidFill>
                <a:latin typeface="Arial"/>
                <a:cs typeface="Arial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09600" y="38100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00FE94A1-824E-419F-B3EA-78B974B1B24C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9F9081BE-7766-486B-9327-CAAA7428504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66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836712"/>
            <a:ext cx="10972800" cy="1143000"/>
          </a:xfrm>
          <a:prstGeom prst="rect">
            <a:avLst/>
          </a:prstGeom>
        </p:spPr>
        <p:txBody>
          <a:bodyPr anchor="b"/>
          <a:lstStyle>
            <a:lvl1pPr algn="l">
              <a:defRPr sz="2800">
                <a:solidFill>
                  <a:srgbClr val="003E73"/>
                </a:solidFill>
                <a:latin typeface="Arial"/>
                <a:cs typeface="Arial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2109117"/>
            <a:ext cx="10972800" cy="3840163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1200"/>
              </a:spcAft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1pPr>
            <a:lvl2pPr marL="179388" indent="-90488" algn="l">
              <a:spcAft>
                <a:spcPts val="1200"/>
              </a:spcAft>
              <a:buFont typeface="Arial"/>
              <a:buChar char="•"/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2pPr>
            <a:lvl3pPr marL="358775" indent="-90488" algn="l">
              <a:spcAft>
                <a:spcPts val="1200"/>
              </a:spcAft>
              <a:buFont typeface="Arial"/>
              <a:buChar char="•"/>
              <a:defRPr sz="16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3pPr>
            <a:lvl4pPr marL="538163" indent="-90488" algn="l">
              <a:spcAft>
                <a:spcPts val="1200"/>
              </a:spcAft>
              <a:buFont typeface="Arial"/>
              <a:buChar char="•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4pPr>
            <a:lvl5pPr marL="806450" indent="-88900" algn="l">
              <a:spcAft>
                <a:spcPts val="1200"/>
              </a:spcAft>
              <a:buFont typeface="Arial"/>
              <a:buChar char="•"/>
              <a:defRPr sz="14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21DA448-7057-4891-BA1F-16E296075D9F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5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8B54285E-EDEB-4723-BDD3-03BD6154655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2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9864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2736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5867" y="1125539"/>
            <a:ext cx="10388600" cy="661987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795867" y="2349500"/>
            <a:ext cx="10388600" cy="41038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795867" y="1716885"/>
            <a:ext cx="10388600" cy="360363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12905357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5" descr="PPG-DP5000-MasterSlide-Star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-26988"/>
            <a:ext cx="4224867" cy="95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3392" y="1052736"/>
            <a:ext cx="10972800" cy="12573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4436159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5" descr="PPG-DP5000-MasterSlide-Star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-26988"/>
            <a:ext cx="4224867" cy="95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795867" y="1124744"/>
            <a:ext cx="10388699" cy="663058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795867" y="2349500"/>
            <a:ext cx="6932315" cy="41038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795867" y="1716885"/>
            <a:ext cx="10388600" cy="360363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2"/>
          </p:nvPr>
        </p:nvSpPr>
        <p:spPr>
          <a:xfrm>
            <a:off x="7921426" y="2348881"/>
            <a:ext cx="3359151" cy="1800225"/>
          </a:xfrm>
          <a:prstGeom prst="roundRect">
            <a:avLst>
              <a:gd name="adj" fmla="val 5791"/>
            </a:avLst>
          </a:prstGeom>
          <a:solidFill>
            <a:srgbClr val="FFFFFF"/>
          </a:solidFill>
          <a:ln>
            <a:solidFill>
              <a:srgbClr val="1972A6"/>
            </a:solidFill>
          </a:ln>
        </p:spPr>
        <p:txBody>
          <a:bodyPr rtlCol="0">
            <a:noAutofit/>
          </a:bodyPr>
          <a:lstStyle/>
          <a:p>
            <a:pPr lvl="0"/>
            <a:endParaRPr lang="de-DE" noProof="0" dirty="0"/>
          </a:p>
        </p:txBody>
      </p:sp>
      <p:sp>
        <p:nvSpPr>
          <p:cNvPr id="16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7921426" y="4365080"/>
            <a:ext cx="3359151" cy="1800225"/>
          </a:xfrm>
          <a:prstGeom prst="roundRect">
            <a:avLst>
              <a:gd name="adj" fmla="val 5791"/>
            </a:avLst>
          </a:prstGeom>
          <a:solidFill>
            <a:srgbClr val="FFFFFF"/>
          </a:solidFill>
          <a:ln>
            <a:solidFill>
              <a:srgbClr val="1972A6"/>
            </a:solidFill>
          </a:ln>
        </p:spPr>
        <p:txBody>
          <a:bodyPr rtlCol="0">
            <a:noAutofit/>
          </a:bodyPr>
          <a:lstStyle/>
          <a:p>
            <a:pPr lvl="0"/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4115446137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0507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5" descr="PPG-DP5000-MasterSlide-Star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0" y="-26988"/>
            <a:ext cx="4224867" cy="958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23392" y="1052736"/>
            <a:ext cx="10972800" cy="1257300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1189138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slideLayout" Target="../slideLayouts/slideLayout28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10.emf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9.emf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8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.jpeg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9.emf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image" Target="../media/image10.emf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9.emf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5.jpe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180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D03AE2B5-F2A8-4DE4-BFDC-023353C5D34B}" type="datetimeFigureOut">
              <a:rPr lang="en-US" smtClean="0"/>
              <a:pPr/>
              <a:t>5/22/2019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351896FE-0FDE-4EE7-83C5-D470F024E881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33826"/>
            <a:ext cx="12182980" cy="6424175"/>
          </a:xfrm>
          <a:prstGeom prst="rect">
            <a:avLst/>
          </a:prstGeom>
        </p:spPr>
      </p:pic>
      <p:pic>
        <p:nvPicPr>
          <p:cNvPr id="8" name="Imagen 7" descr="banda.png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/>
        </p:blipFill>
        <p:spPr>
          <a:xfrm>
            <a:off x="0" y="5257800"/>
            <a:ext cx="12192000" cy="1640840"/>
          </a:xfrm>
          <a:prstGeom prst="rect">
            <a:avLst/>
          </a:prstGeom>
        </p:spPr>
      </p:pic>
      <p:pic>
        <p:nvPicPr>
          <p:cNvPr id="2" name="Imagen 1" descr="MaxMeyer�_Logo_CMYK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609601"/>
            <a:ext cx="2032000" cy="41894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12800" y="6288823"/>
            <a:ext cx="2438400" cy="23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37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3" r:id="rId5"/>
    <p:sldLayoutId id="2147483824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 userDrawn="1"/>
        </p:nvSpPr>
        <p:spPr>
          <a:xfrm>
            <a:off x="0" y="6350000"/>
            <a:ext cx="12192000" cy="508000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74000">
                <a:srgbClr val="003E73"/>
              </a:gs>
              <a:gs pos="100000">
                <a:srgbClr val="003E73"/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200">
              <a:solidFill>
                <a:prstClr val="white"/>
              </a:solidFill>
            </a:endParaRP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ln>
                  <a:noFill/>
                </a:ln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F4E8F193-1046-4FA5-AF88-99FBC04CE1A5}" type="datetimeFigureOut">
              <a:rPr lang="en-US"/>
              <a:pPr>
                <a:defRPr/>
              </a:pPr>
              <a:t>5/22/2019</a:t>
            </a:fld>
            <a:endParaRPr lang="en-U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ln>
                  <a:noFill/>
                </a:ln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>
                <a:ln>
                  <a:noFill/>
                </a:ln>
                <a:solidFill>
                  <a:prstClr val="white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AE6D6168-D27F-4F5A-86BE-2F77BF3AC84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  <p:pic>
        <p:nvPicPr>
          <p:cNvPr id="2054" name="Imagen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121920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 userDrawn="1"/>
        </p:nvSpPr>
        <p:spPr>
          <a:xfrm>
            <a:off x="0" y="0"/>
            <a:ext cx="12192000" cy="741363"/>
          </a:xfrm>
          <a:prstGeom prst="rect">
            <a:avLst/>
          </a:prstGeom>
          <a:gradFill>
            <a:gsLst>
              <a:gs pos="0">
                <a:schemeClr val="accent1">
                  <a:shade val="51000"/>
                  <a:satMod val="130000"/>
                  <a:alpha val="0"/>
                </a:schemeClr>
              </a:gs>
              <a:gs pos="74000">
                <a:srgbClr val="003E73"/>
              </a:gs>
              <a:gs pos="100000">
                <a:srgbClr val="003E73"/>
              </a:gs>
            </a:gsLst>
            <a:lin ang="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sz="1800">
              <a:solidFill>
                <a:prstClr val="white"/>
              </a:solidFill>
            </a:endParaRPr>
          </a:p>
        </p:txBody>
      </p:sp>
      <p:pic>
        <p:nvPicPr>
          <p:cNvPr id="2056" name="Imagen 13" descr="NEXAAUTOCOLOR-Logo-RegMark_RGB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163" y="219075"/>
            <a:ext cx="1903412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" name="CuadroTexto 15"/>
          <p:cNvSpPr txBox="1">
            <a:spLocks noChangeArrowheads="1"/>
          </p:cNvSpPr>
          <p:nvPr userDrawn="1"/>
        </p:nvSpPr>
        <p:spPr bwMode="auto">
          <a:xfrm>
            <a:off x="10387013" y="768350"/>
            <a:ext cx="1473200" cy="10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r>
              <a:rPr lang="es-ES" altLang="es-ES" sz="700" smtClean="0">
                <a:solidFill>
                  <a:srgbClr val="0639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INNOVATING REPAIR SOLUTIONS</a:t>
            </a:r>
          </a:p>
        </p:txBody>
      </p:sp>
    </p:spTree>
    <p:extLst>
      <p:ext uri="{BB962C8B-B14F-4D97-AF65-F5344CB8AC3E}">
        <p14:creationId xmlns:p14="http://schemas.microsoft.com/office/powerpoint/2010/main" val="1437840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58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809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6" descr="AquaMax-Extra_EX-Tinters-startslid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865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 6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96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808" r:id="rId8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n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ángulo 10"/>
          <p:cNvSpPr/>
          <p:nvPr userDrawn="1"/>
        </p:nvSpPr>
        <p:spPr>
          <a:xfrm>
            <a:off x="9347200" y="0"/>
            <a:ext cx="2370667" cy="1219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80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fld id="{B526033B-65E8-457C-9A02-E3CE47C65054}" type="datetimeFigureOut">
              <a:rPr lang="en-US"/>
              <a:pPr>
                <a:defRPr/>
              </a:pPr>
              <a:t>5/22/2019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fld id="{2E8487F1-2A78-41D6-98AA-B9668EC3C4F9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pic>
        <p:nvPicPr>
          <p:cNvPr id="3079" name="Imagen 7" descr="band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>
            <a:fillRect/>
          </a:stretch>
        </p:blipFill>
        <p:spPr bwMode="auto">
          <a:xfrm>
            <a:off x="0" y="5257801"/>
            <a:ext cx="121920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Imagen 1" descr="MaxMeyer�_Logo_CMYK.eps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609600"/>
            <a:ext cx="2032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Imagen 9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6288088"/>
            <a:ext cx="24384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5052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fld id="{6710D69F-EF36-42AD-BDAF-BEF382EFE3DE}" type="datetimeFigureOut">
              <a:rPr lang="en-US"/>
              <a:pPr>
                <a:defRPr/>
              </a:pPr>
              <a:t>5/22/2019</a:t>
            </a:fld>
            <a:endParaRPr lang="en-U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pPr>
              <a:defRPr/>
            </a:pPr>
            <a:fld id="{8B49ED12-3CA0-4CAB-BC62-6FE367B33EE2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pic>
        <p:nvPicPr>
          <p:cNvPr id="1029" name="6 Imagen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8"/>
            <a:ext cx="12183533" cy="642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Imagen 7" descr="banda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7"/>
          <a:stretch>
            <a:fillRect/>
          </a:stretch>
        </p:blipFill>
        <p:spPr bwMode="auto">
          <a:xfrm>
            <a:off x="0" y="5257801"/>
            <a:ext cx="12192000" cy="16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Imagen 1" descr="MaxMeyer�_Logo_CMYK.eps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609600"/>
            <a:ext cx="2032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Imagen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6288088"/>
            <a:ext cx="2438400" cy="23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597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825" r:id="rId4"/>
    <p:sldLayoutId id="2147483790" r:id="rId5"/>
    <p:sldLayoutId id="2147483791" r:id="rId6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6" descr="AquaMax-Extra_EX-Tinters-startslide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177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Bild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248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anose="020B0600070205080204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Bild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6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70.png"/><Relationship Id="rId4" Type="http://schemas.microsoft.com/office/2007/relationships/hdphoto" Target="../media/hdphoto3.wdp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1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gif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gif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.wdp"/><Relationship Id="rId5" Type="http://schemas.openxmlformats.org/officeDocument/2006/relationships/image" Target="../media/image73.png"/><Relationship Id="rId4" Type="http://schemas.openxmlformats.org/officeDocument/2006/relationships/image" Target="../media/image78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4.wdp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4.wdp"/><Relationship Id="rId4" Type="http://schemas.openxmlformats.org/officeDocument/2006/relationships/image" Target="../media/image73.png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8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4.gif"/><Relationship Id="rId4" Type="http://schemas.openxmlformats.org/officeDocument/2006/relationships/image" Target="../media/image78.png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gif"/><Relationship Id="rId1" Type="http://schemas.openxmlformats.org/officeDocument/2006/relationships/slideLayout" Target="../slideLayouts/slideLayout1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8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8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8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hyperlink" Target="https://es.maxmeyer.com/es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microsoft.com/office/2007/relationships/hdphoto" Target="../media/hdphoto2.wdp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OFvaQavMF0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hyperlink" Target="http://es.maxmeyer.com/media/112905/maxmeyer_overnight_primer_flyer_final_en_es.pdf" TargetMode="External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1.wmf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Nuevas tecnologías</a:t>
            </a:r>
            <a:br>
              <a:rPr lang="es-ES" dirty="0" smtClean="0"/>
            </a:br>
            <a:r>
              <a:rPr lang="es-ES" sz="2400" dirty="0">
                <a:solidFill>
                  <a:srgbClr val="FF0000"/>
                </a:solidFill>
              </a:rPr>
              <a:t>Productos y Procesos</a:t>
            </a:r>
            <a:r>
              <a:rPr lang="es-ES" dirty="0">
                <a:solidFill>
                  <a:srgbClr val="FF0000"/>
                </a:solidFill>
              </a:rPr>
              <a:t/>
            </a:r>
            <a:br>
              <a:rPr lang="es-ES" dirty="0">
                <a:solidFill>
                  <a:srgbClr val="FF0000"/>
                </a:solidFill>
              </a:rPr>
            </a:br>
            <a:endParaRPr lang="es-ES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Rubí Training Center 2019</a:t>
            </a:r>
          </a:p>
        </p:txBody>
      </p:sp>
    </p:spTree>
    <p:extLst>
      <p:ext uri="{BB962C8B-B14F-4D97-AF65-F5344CB8AC3E}">
        <p14:creationId xmlns:p14="http://schemas.microsoft.com/office/powerpoint/2010/main" val="300572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smtClean="0">
                <a:latin typeface="Arial" panose="020B0604020202020204" pitchFamily="34" charset="0"/>
                <a:cs typeface="Arial" panose="020B0604020202020204" pitchFamily="34" charset="0"/>
              </a:rPr>
              <a:t>Inhalar / Ingerir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 eaLnBrk="1" fontAlgn="auto" hangingPunct="1">
              <a:buFont typeface="Arial" panose="020B0604020202020204" pitchFamily="34" charset="0"/>
              <a:buChar char="•"/>
              <a:defRPr/>
            </a:pPr>
            <a:r>
              <a:rPr lang="es-ES" dirty="0"/>
              <a:t>Repintado – </a:t>
            </a:r>
            <a:r>
              <a:rPr lang="es-ES" dirty="0" smtClean="0"/>
              <a:t>Directrices </a:t>
            </a:r>
            <a:r>
              <a:rPr lang="es-ES" dirty="0"/>
              <a:t>sobre Protección Respiratoria </a:t>
            </a:r>
          </a:p>
          <a:p>
            <a:pPr marL="522288" lvl="1" indent="-342900" algn="just" eaLnBrk="1" fontAlgn="auto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dirty="0"/>
              <a:t>La ventilación de la cabina debe estar diseñada, revisada </a:t>
            </a:r>
            <a:r>
              <a:rPr lang="es-ES" dirty="0" smtClean="0"/>
              <a:t>y </a:t>
            </a:r>
            <a:r>
              <a:rPr lang="es-ES" dirty="0"/>
              <a:t>controlada adecuadamente</a:t>
            </a:r>
          </a:p>
          <a:p>
            <a:pPr marL="522288" lvl="1" indent="-342900" algn="just" eaLnBrk="1" fontAlgn="auto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dirty="0"/>
              <a:t>Para cualquier tipo de aplicación a pistola, lo más recomendable es utilizar un equipo de respiración facial total de aire asistido, ya que evita la inhalación de nieblas del pintado a pistola en la zona de acción.  </a:t>
            </a:r>
          </a:p>
          <a:p>
            <a:pPr marL="522288" lvl="1" indent="-342900" algn="just" eaLnBrk="1" fontAlgn="auto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dirty="0"/>
              <a:t>Otra forma de protección aceptable sería la utilización de una máscara de aire asistido que cubra media cara, y unas gafas de seguridad.</a:t>
            </a:r>
          </a:p>
          <a:p>
            <a:pPr marL="522288" lvl="1" indent="-342900" algn="just" eaLnBrk="1" fontAlgn="auto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dirty="0"/>
              <a:t>Utilice una máscara de cartucho al realizar el lijado en seco </a:t>
            </a:r>
          </a:p>
          <a:p>
            <a:pPr lvl="1" indent="0" eaLnBrk="1" fontAlgn="auto" hangingPunct="1">
              <a:buFont typeface="Arial"/>
              <a:buNone/>
              <a:defRPr/>
            </a:pPr>
            <a:endParaRPr lang="es-ES" dirty="0" smtClean="0"/>
          </a:p>
          <a:p>
            <a:pPr eaLnBrk="1" fontAlgn="auto" hangingPunct="1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3262448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 usarse </a:t>
            </a: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800" kern="0" dirty="0" smtClean="0"/>
              <a:t>reparaciones de </a:t>
            </a:r>
            <a:r>
              <a:rPr lang="es-ES" sz="1800" kern="0" dirty="0"/>
              <a:t>1 a 3 paneles </a:t>
            </a:r>
            <a:r>
              <a:rPr lang="es-ES" sz="1800" kern="0" dirty="0" smtClean="0"/>
              <a:t>y </a:t>
            </a:r>
            <a:r>
              <a:rPr lang="es-ES" sz="1800" kern="0" dirty="0"/>
              <a:t>de vehículo completo </a:t>
            </a:r>
            <a:r>
              <a:rPr lang="es-ES" sz="1800" kern="0" dirty="0" smtClean="0"/>
              <a:t>con </a:t>
            </a:r>
            <a:r>
              <a:rPr lang="es-ES" sz="1800" kern="0" dirty="0"/>
              <a:t>una facilidad de aplicación y un nivel de acabado excelentes</a:t>
            </a:r>
            <a:r>
              <a:rPr lang="es-ES" sz="1800" kern="0" dirty="0" smtClean="0"/>
              <a:t>.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Proceso de mezcla y secado: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r>
              <a:rPr lang="es-ES" sz="1600" kern="0" dirty="0"/>
              <a:t>1.360.3015                     </a:t>
            </a:r>
            <a:r>
              <a:rPr lang="es-ES" sz="1600" kern="0" dirty="0" smtClean="0"/>
              <a:t>	2 </a:t>
            </a:r>
            <a:r>
              <a:rPr lang="es-ES" sz="1600" kern="0" dirty="0"/>
              <a:t>partes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r>
              <a:rPr lang="es-ES" sz="1600" kern="0" dirty="0" smtClean="0"/>
              <a:t>1.954.2710/20/30/40	1 parte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endParaRPr lang="pt-BR" sz="1600" kern="0" dirty="0" smtClean="0"/>
          </a:p>
          <a:p>
            <a:pPr marL="1076325" lvl="3" indent="0" algn="just">
              <a:spcAft>
                <a:spcPts val="0"/>
              </a:spcAft>
              <a:buNone/>
              <a:defRPr/>
            </a:pPr>
            <a:r>
              <a:rPr lang="es-ES" sz="1600" kern="0" dirty="0"/>
              <a:t>Viscosidad de aplicación: </a:t>
            </a:r>
            <a:r>
              <a:rPr lang="pt-BR" sz="1600" kern="0" dirty="0" smtClean="0"/>
              <a:t>17-19 </a:t>
            </a:r>
            <a:r>
              <a:rPr lang="pt-BR" sz="1600" kern="0" dirty="0"/>
              <a:t>segundos DIN4 a 20°C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endParaRPr lang="pt-BR" sz="1600" kern="0" dirty="0" smtClean="0"/>
          </a:p>
          <a:p>
            <a:pPr marL="1076325" lvl="3" indent="0" algn="just">
              <a:spcAft>
                <a:spcPts val="0"/>
              </a:spcAft>
              <a:buNone/>
              <a:defRPr/>
            </a:pPr>
            <a:r>
              <a:rPr lang="pt-BR" sz="1600" kern="0" dirty="0" err="1" smtClean="0"/>
              <a:t>Horneado</a:t>
            </a:r>
            <a:r>
              <a:rPr lang="pt-BR" sz="1600" kern="0" dirty="0" smtClean="0"/>
              <a:t> </a:t>
            </a:r>
            <a:r>
              <a:rPr lang="pt-BR" sz="1600" kern="0" dirty="0"/>
              <a:t>a </a:t>
            </a:r>
            <a:r>
              <a:rPr lang="pt-BR" sz="1600" kern="0" dirty="0" err="1"/>
              <a:t>Tª</a:t>
            </a:r>
            <a:r>
              <a:rPr lang="pt-BR" sz="1600" kern="0" dirty="0"/>
              <a:t> metal de </a:t>
            </a:r>
            <a:r>
              <a:rPr lang="pt-BR" sz="1600" kern="0" dirty="0" smtClean="0"/>
              <a:t>60°C       30 </a:t>
            </a:r>
            <a:r>
              <a:rPr lang="pt-BR" sz="1600" kern="0" dirty="0"/>
              <a:t>- 35 minutos   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r>
              <a:rPr lang="pt-BR" sz="1600" kern="0" dirty="0" smtClean="0"/>
              <a:t>Totalmente </a:t>
            </a:r>
            <a:r>
              <a:rPr lang="pt-BR" sz="1600" kern="0" dirty="0"/>
              <a:t>seco a </a:t>
            </a:r>
            <a:r>
              <a:rPr lang="pt-BR" sz="1600" kern="0" dirty="0" smtClean="0"/>
              <a:t>20ºC		16 </a:t>
            </a:r>
            <a:r>
              <a:rPr lang="pt-BR" sz="1600" kern="0" dirty="0"/>
              <a:t>horas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endParaRPr lang="es-ES" sz="1600" kern="0" dirty="0" smtClean="0"/>
          </a:p>
          <a:p>
            <a:pPr lvl="1" indent="0" algn="just">
              <a:spcAft>
                <a:spcPts val="1200"/>
              </a:spcAft>
              <a:buNone/>
              <a:defRPr/>
            </a:pPr>
            <a:endParaRPr lang="es-ES" sz="1600" kern="0" dirty="0" smtClean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701522" cy="64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75" y="3917888"/>
            <a:ext cx="720247" cy="665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680948"/>
            <a:ext cx="701522" cy="652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ángulo redondeado 13"/>
          <p:cNvSpPr/>
          <p:nvPr/>
        </p:nvSpPr>
        <p:spPr>
          <a:xfrm>
            <a:off x="9007025" y="4318486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1.360.0315                         Barniz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5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6" r="32458" b="17136"/>
          <a:stretch>
            <a:fillRect/>
          </a:stretch>
        </p:blipFill>
        <p:spPr bwMode="auto">
          <a:xfrm>
            <a:off x="9296400" y="1842220"/>
            <a:ext cx="1675682" cy="2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235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621694" cy="3886198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/>
              <a:t>Equipo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kern="0" dirty="0" smtClean="0"/>
              <a:t>Pistola </a:t>
            </a:r>
            <a:r>
              <a:rPr lang="es-ES" kern="0" dirty="0"/>
              <a:t>de gravedad     </a:t>
            </a:r>
            <a:r>
              <a:rPr lang="es-ES" kern="0" dirty="0" smtClean="0"/>
              <a:t> 1.2-1.3 </a:t>
            </a:r>
            <a:r>
              <a:rPr lang="es-ES" kern="0" dirty="0"/>
              <a:t>mm</a:t>
            </a:r>
          </a:p>
          <a:p>
            <a:pPr marL="525463" lvl="1" indent="-342900">
              <a:spcAft>
                <a:spcPts val="1200"/>
              </a:spcAft>
              <a:buFontTx/>
              <a:buChar char="•"/>
              <a:defRPr/>
            </a:pPr>
            <a:r>
              <a:rPr lang="es-ES" kern="0" dirty="0" smtClean="0"/>
              <a:t>Núm</a:t>
            </a:r>
            <a:r>
              <a:rPr lang="es-ES" kern="0" dirty="0"/>
              <a:t>. de capas     </a:t>
            </a:r>
            <a:r>
              <a:rPr lang="es-ES" kern="0" dirty="0" smtClean="0"/>
              <a:t>	   1 </a:t>
            </a:r>
            <a:r>
              <a:rPr lang="es-ES" kern="0" dirty="0"/>
              <a:t>capa media + 1 completa </a:t>
            </a:r>
            <a:r>
              <a:rPr lang="es-ES" kern="0" dirty="0" smtClean="0"/>
              <a:t>o 2 completas</a:t>
            </a:r>
            <a:endParaRPr lang="es-ES" kern="0" dirty="0"/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kern="0" dirty="0" smtClean="0"/>
              <a:t>Espesor </a:t>
            </a:r>
            <a:r>
              <a:rPr lang="es-ES" kern="0" dirty="0"/>
              <a:t>recomendado </a:t>
            </a:r>
            <a:r>
              <a:rPr lang="es-ES" kern="0" dirty="0" smtClean="0"/>
              <a:t> 50/60 </a:t>
            </a:r>
            <a:r>
              <a:rPr lang="es-ES" kern="0" dirty="0"/>
              <a:t>micras</a:t>
            </a:r>
          </a:p>
        </p:txBody>
      </p:sp>
      <p:sp>
        <p:nvSpPr>
          <p:cNvPr id="14" name="Rectángulo redondeado 13"/>
          <p:cNvSpPr/>
          <p:nvPr/>
        </p:nvSpPr>
        <p:spPr>
          <a:xfrm>
            <a:off x="9007025" y="4318486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1.360.0315                         Barniz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5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6" r="32458" b="17136"/>
          <a:stretch>
            <a:fillRect/>
          </a:stretch>
        </p:blipFill>
        <p:spPr bwMode="auto">
          <a:xfrm>
            <a:off x="9296400" y="1842220"/>
            <a:ext cx="1675682" cy="2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710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/>
              <a:t>BARNICES UHS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93632" y="4058095"/>
            <a:ext cx="2254432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1.360.0315                         Barniz UHS </a:t>
            </a:r>
          </a:p>
        </p:txBody>
      </p:sp>
      <p:pic>
        <p:nvPicPr>
          <p:cNvPr id="12" name="Imagen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6" r="32458" b="17136"/>
          <a:stretch>
            <a:fillRect/>
          </a:stretch>
        </p:blipFill>
        <p:spPr bwMode="auto">
          <a:xfrm>
            <a:off x="983007" y="1581829"/>
            <a:ext cx="1675682" cy="2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redondeado 12"/>
          <p:cNvSpPr/>
          <p:nvPr/>
        </p:nvSpPr>
        <p:spPr>
          <a:xfrm>
            <a:off x="3447201" y="4099624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1.360.0325                         Barniz UHS 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6200770" y="4082955"/>
            <a:ext cx="2254432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1.360.0950                         Barniz UHS 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8954340" y="4082071"/>
            <a:ext cx="2254432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1.360.0380                         Barniz UHS </a:t>
            </a:r>
          </a:p>
        </p:txBody>
      </p:sp>
      <p:pic>
        <p:nvPicPr>
          <p:cNvPr id="22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4" t="1979" r="33852" b="18224"/>
          <a:stretch>
            <a:fillRect/>
          </a:stretch>
        </p:blipFill>
        <p:spPr bwMode="auto">
          <a:xfrm>
            <a:off x="3877103" y="1600200"/>
            <a:ext cx="1469135" cy="220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0000" r="32000" b="12666"/>
          <a:stretch/>
        </p:blipFill>
        <p:spPr>
          <a:xfrm>
            <a:off x="6418629" y="1336542"/>
            <a:ext cx="1616547" cy="2467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697" y="1600200"/>
            <a:ext cx="1720763" cy="2481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163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Ofrece </a:t>
            </a: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alto contenido sólido, combinado con un rápido secado </a:t>
            </a:r>
            <a:endParaRPr lang="es-ES" altLang="es-ES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 usarse en </a:t>
            </a: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pequeñas reparaciones </a:t>
            </a: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en </a:t>
            </a: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vehículo completo.</a:t>
            </a:r>
            <a:endParaRPr lang="en-US" alt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Lanzamiento del </a:t>
            </a:r>
            <a:r>
              <a:rPr lang="es-ES" sz="1800" b="1" kern="0" dirty="0" smtClean="0"/>
              <a:t>Endurecedor </a:t>
            </a:r>
            <a:r>
              <a:rPr lang="es-ES" sz="1800" b="1" kern="0" dirty="0"/>
              <a:t>UHS </a:t>
            </a:r>
            <a:r>
              <a:rPr lang="es-ES" sz="1800" b="1" kern="0" dirty="0" smtClean="0"/>
              <a:t>1.954.2550</a:t>
            </a:r>
            <a:r>
              <a:rPr lang="es-ES" sz="1800" kern="0" dirty="0" smtClean="0"/>
              <a:t>: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s-ES" sz="1600" kern="0" dirty="0" smtClean="0"/>
              <a:t>Temperatura </a:t>
            </a:r>
            <a:r>
              <a:rPr lang="es-ES" sz="1600" kern="0" dirty="0"/>
              <a:t>de aplicación superior a </a:t>
            </a:r>
            <a:r>
              <a:rPr lang="es-ES" sz="1600" kern="0" dirty="0" smtClean="0"/>
              <a:t>35ºC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s-ES" sz="1600" kern="0" dirty="0"/>
              <a:t>A</a:t>
            </a:r>
            <a:r>
              <a:rPr lang="es-ES" sz="1600" kern="0" dirty="0" smtClean="0"/>
              <a:t>pariencia </a:t>
            </a:r>
            <a:r>
              <a:rPr lang="es-ES" sz="1600" kern="0" dirty="0"/>
              <a:t>optima en 15 minutos a </a:t>
            </a:r>
            <a:r>
              <a:rPr lang="es-ES" sz="1600" kern="0" dirty="0" smtClean="0"/>
              <a:t>60ºC</a:t>
            </a:r>
          </a:p>
        </p:txBody>
      </p:sp>
      <p:pic>
        <p:nvPicPr>
          <p:cNvPr id="16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28999" r="36612" b="26199"/>
          <a:stretch>
            <a:fillRect/>
          </a:stretch>
        </p:blipFill>
        <p:spPr bwMode="auto">
          <a:xfrm>
            <a:off x="5334000" y="3428894"/>
            <a:ext cx="2057400" cy="193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ángulo redondeado 16"/>
          <p:cNvSpPr/>
          <p:nvPr/>
        </p:nvSpPr>
        <p:spPr>
          <a:xfrm>
            <a:off x="9067800" y="4318000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1.360.0325                         Barniz UHS </a:t>
            </a:r>
          </a:p>
        </p:txBody>
      </p:sp>
      <p:pic>
        <p:nvPicPr>
          <p:cNvPr id="1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4" t="1979" r="33852" b="18224"/>
          <a:stretch>
            <a:fillRect/>
          </a:stretch>
        </p:blipFill>
        <p:spPr bwMode="auto">
          <a:xfrm>
            <a:off x="9497702" y="1818576"/>
            <a:ext cx="1469135" cy="220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662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227140"/>
              </p:ext>
            </p:extLst>
          </p:nvPr>
        </p:nvGraphicFramePr>
        <p:xfrm>
          <a:off x="703157" y="2057400"/>
          <a:ext cx="6916843" cy="2743200"/>
        </p:xfrm>
        <a:graphic>
          <a:graphicData uri="http://schemas.openxmlformats.org/drawingml/2006/table">
            <a:tbl>
              <a:tblPr firstRow="1" firstCol="1" bandRow="1" bandCol="1">
                <a:tableStyleId>{5940675A-B579-460E-94D1-54222C63F5DA}</a:tableStyleId>
              </a:tblPr>
              <a:tblGrid>
                <a:gridCol w="3487843">
                  <a:extLst>
                    <a:ext uri="{9D8B030D-6E8A-4147-A177-3AD203B41FA5}">
                      <a16:colId xmlns:a16="http://schemas.microsoft.com/office/drawing/2014/main" val="3026591200"/>
                    </a:ext>
                  </a:extLst>
                </a:gridCol>
                <a:gridCol w="3429000">
                  <a:extLst>
                    <a:ext uri="{9D8B030D-6E8A-4147-A177-3AD203B41FA5}">
                      <a16:colId xmlns:a16="http://schemas.microsoft.com/office/drawing/2014/main" val="2211905403"/>
                    </a:ext>
                  </a:extLst>
                </a:gridCol>
              </a:tblGrid>
              <a:tr h="551708"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ES" sz="1600" b="1" noProof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Características</a:t>
                      </a:r>
                      <a:endParaRPr lang="es-ES" sz="1600" b="1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2" marR="68572" marT="0" marB="0" anchor="ctr">
                    <a:solidFill>
                      <a:srgbClr val="C1191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ES" sz="1600" b="1" noProof="0" dirty="0" smtClean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Beneficios</a:t>
                      </a:r>
                      <a:endParaRPr lang="es-ES" sz="1600" b="1" noProof="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2" marR="68572" marT="0" marB="0" anchor="ctr">
                    <a:solidFill>
                      <a:srgbClr val="C119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800649"/>
                  </a:ext>
                </a:extLst>
              </a:tr>
              <a:tr h="560460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Ratio de mezcla sencillo</a:t>
                      </a:r>
                      <a:r>
                        <a:rPr lang="es-ES" sz="1600" baseline="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2:1 con 1 endurecedor</a:t>
                      </a: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Fácil y rápida preparación</a:t>
                      </a:r>
                      <a:endParaRPr lang="es-ES" sz="16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2" marR="68572" marT="0" marB="0" anchor="ctr"/>
                </a:tc>
                <a:extLst>
                  <a:ext uri="{0D108BD9-81ED-4DB2-BD59-A6C34878D82A}">
                    <a16:rowId xmlns:a16="http://schemas.microsoft.com/office/drawing/2014/main" val="3893438404"/>
                  </a:ext>
                </a:extLst>
              </a:tr>
              <a:tr h="356189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Buena</a:t>
                      </a:r>
                      <a:r>
                        <a:rPr lang="es-ES" sz="1600" baseline="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aplicación, fluido y pulido</a:t>
                      </a:r>
                      <a:r>
                        <a:rPr lang="es-ES" sz="16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s-ES" sz="16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Fácil y rápida aplicación</a:t>
                      </a:r>
                      <a:endParaRPr lang="es-ES" sz="16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2" marR="68572" marT="0" marB="0" anchor="ctr"/>
                </a:tc>
                <a:extLst>
                  <a:ext uri="{0D108BD9-81ED-4DB2-BD59-A6C34878D82A}">
                    <a16:rowId xmlns:a16="http://schemas.microsoft.com/office/drawing/2014/main" val="2604695540"/>
                  </a:ext>
                </a:extLst>
              </a:tr>
              <a:tr h="509937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Solo 15 min de horneado a 60ºC </a:t>
                      </a:r>
                      <a:endParaRPr lang="es-ES" sz="16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Tiempo de horneado corto</a:t>
                      </a:r>
                      <a:endParaRPr lang="es-ES" sz="16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2" marR="68572" marT="0" marB="0" anchor="ctr"/>
                </a:tc>
                <a:extLst>
                  <a:ext uri="{0D108BD9-81ED-4DB2-BD59-A6C34878D82A}">
                    <a16:rowId xmlns:a16="http://schemas.microsoft.com/office/drawing/2014/main" val="3152398586"/>
                  </a:ext>
                </a:extLst>
              </a:tr>
              <a:tr h="764906"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varía</a:t>
                      </a:r>
                      <a:r>
                        <a:rPr lang="es-ES" sz="1600" baseline="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 diferentes métodos de aplicación o equipos</a:t>
                      </a:r>
                      <a:endParaRPr lang="es-ES" sz="16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2" marR="68572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s-ES" sz="160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Acabados de calidad en cada</a:t>
                      </a:r>
                      <a:r>
                        <a:rPr lang="es-ES" sz="1600" baseline="0" noProof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Reparación</a:t>
                      </a:r>
                      <a:endParaRPr lang="es-ES" sz="1600" noProof="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72" marR="68572" marT="0" marB="0" anchor="ctr"/>
                </a:tc>
                <a:extLst>
                  <a:ext uri="{0D108BD9-81ED-4DB2-BD59-A6C34878D82A}">
                    <a16:rowId xmlns:a16="http://schemas.microsoft.com/office/drawing/2014/main" val="594483019"/>
                  </a:ext>
                </a:extLst>
              </a:tr>
            </a:tbl>
          </a:graphicData>
        </a:graphic>
      </p:graphicFrame>
      <p:sp>
        <p:nvSpPr>
          <p:cNvPr id="18" name="Rectángulo redondeado 17"/>
          <p:cNvSpPr/>
          <p:nvPr/>
        </p:nvSpPr>
        <p:spPr>
          <a:xfrm>
            <a:off x="9067800" y="4318000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1.360.0325                         Barniz UHS </a:t>
            </a:r>
          </a:p>
        </p:txBody>
      </p:sp>
      <p:pic>
        <p:nvPicPr>
          <p:cNvPr id="19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4" t="1979" r="33852" b="18224"/>
          <a:stretch>
            <a:fillRect/>
          </a:stretch>
        </p:blipFill>
        <p:spPr bwMode="auto">
          <a:xfrm>
            <a:off x="9497702" y="1818576"/>
            <a:ext cx="1469135" cy="220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69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Proceso </a:t>
            </a:r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de activación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676401"/>
            <a:ext cx="8231293" cy="3916363"/>
          </a:xfrm>
        </p:spPr>
        <p:txBody>
          <a:bodyPr/>
          <a:lstStyle/>
          <a:p>
            <a:pPr marL="342900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sz="1800" kern="0" dirty="0"/>
              <a:t>Ratio de </a:t>
            </a:r>
            <a:r>
              <a:rPr lang="es-ES" sz="1800" kern="0" dirty="0" smtClean="0"/>
              <a:t>activación</a:t>
            </a:r>
            <a:endParaRPr lang="es-ES" sz="1800" kern="0" dirty="0"/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es-ES" sz="1600" kern="0" dirty="0"/>
              <a:t>Barniz UHS 0325                2   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es-ES" sz="1600" kern="0" dirty="0"/>
              <a:t>Endurecedor UHS 2550      1</a:t>
            </a:r>
          </a:p>
          <a:p>
            <a:pPr lvl="1" indent="0" algn="just">
              <a:spcAft>
                <a:spcPts val="600"/>
              </a:spcAft>
              <a:buNone/>
              <a:defRPr/>
            </a:pPr>
            <a:r>
              <a:rPr lang="es-ES" sz="1400" kern="0" dirty="0" smtClean="0"/>
              <a:t>M</a:t>
            </a:r>
            <a:r>
              <a:rPr lang="es-ES" sz="1600" kern="0" dirty="0" smtClean="0"/>
              <a:t>ezcle </a:t>
            </a:r>
            <a:r>
              <a:rPr lang="es-ES" sz="1600" kern="0" dirty="0"/>
              <a:t>el color a fondo antes de activar y diluir.</a:t>
            </a:r>
          </a:p>
          <a:p>
            <a:pPr marL="342900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sz="1800" kern="0" dirty="0"/>
              <a:t>Viscosidad de aplicación </a:t>
            </a:r>
            <a:r>
              <a:rPr lang="es-ES" sz="1800" kern="0" dirty="0">
                <a:sym typeface="Wingdings" panose="05000000000000000000" pitchFamily="2" charset="2"/>
              </a:rPr>
              <a:t> </a:t>
            </a:r>
            <a:r>
              <a:rPr lang="es-ES" sz="1800" kern="0" dirty="0" smtClean="0">
                <a:sym typeface="Wingdings" panose="05000000000000000000" pitchFamily="2" charset="2"/>
              </a:rPr>
              <a:t>16</a:t>
            </a:r>
            <a:r>
              <a:rPr lang="es-ES" sz="1800" kern="0" dirty="0" smtClean="0"/>
              <a:t>-18seg</a:t>
            </a:r>
            <a:r>
              <a:rPr lang="es-ES" sz="1800" kern="0" dirty="0"/>
              <a:t>. DIN4 @ </a:t>
            </a:r>
            <a:r>
              <a:rPr lang="es-ES" sz="1800" kern="0" dirty="0" smtClean="0"/>
              <a:t>20ºC</a:t>
            </a:r>
          </a:p>
          <a:p>
            <a:pPr marL="342900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sz="1800" kern="0" dirty="0" smtClean="0"/>
              <a:t>Vida de mezcla: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es-ES" sz="1600" kern="0" dirty="0">
                <a:sym typeface="Wingdings" panose="05000000000000000000" pitchFamily="2" charset="2"/>
              </a:rPr>
              <a:t>60 min a 20ºC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es-ES" sz="1600" kern="0" dirty="0">
                <a:sym typeface="Wingdings" panose="05000000000000000000" pitchFamily="2" charset="2"/>
              </a:rPr>
              <a:t>90 min doble </a:t>
            </a:r>
            <a:r>
              <a:rPr lang="es-ES" sz="1600" kern="0" dirty="0" smtClean="0">
                <a:sym typeface="Wingdings" panose="05000000000000000000" pitchFamily="2" charset="2"/>
              </a:rPr>
              <a:t>viscosidad</a:t>
            </a:r>
          </a:p>
          <a:p>
            <a:pPr marL="285750" indent="-285750" algn="just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s-ES" sz="1800" kern="0" dirty="0">
                <a:sym typeface="Wingdings" panose="05000000000000000000" pitchFamily="2" charset="2"/>
              </a:rPr>
              <a:t>Endurecedor UHS </a:t>
            </a:r>
            <a:r>
              <a:rPr lang="es-ES" sz="1800" kern="0" dirty="0" smtClean="0">
                <a:sym typeface="Wingdings" panose="05000000000000000000" pitchFamily="2" charset="2"/>
              </a:rPr>
              <a:t>2550  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es-ES" sz="1600" kern="0" dirty="0">
                <a:sym typeface="Wingdings" panose="05000000000000000000" pitchFamily="2" charset="2"/>
              </a:rPr>
              <a:t>Para parches y reparaciones totales de panel. Max 35ºC</a:t>
            </a:r>
          </a:p>
          <a:p>
            <a:pPr lvl="1" indent="0" algn="just">
              <a:spcAft>
                <a:spcPts val="0"/>
              </a:spcAft>
              <a:buNone/>
              <a:defRPr/>
            </a:pPr>
            <a:endParaRPr lang="es-ES" sz="1600" kern="0" dirty="0">
              <a:sym typeface="Wingdings" panose="05000000000000000000" pitchFamily="2" charset="2"/>
            </a:endParaRPr>
          </a:p>
          <a:p>
            <a:pPr lvl="1" indent="0" algn="just">
              <a:spcAft>
                <a:spcPts val="0"/>
              </a:spcAft>
              <a:buNone/>
              <a:defRPr/>
            </a:pPr>
            <a:r>
              <a:rPr lang="es-ES" sz="1600" kern="0" dirty="0" smtClean="0">
                <a:sym typeface="Wingdings" panose="05000000000000000000" pitchFamily="2" charset="2"/>
              </a:rPr>
              <a:t> </a:t>
            </a:r>
            <a:endParaRPr lang="es-ES" sz="1600" kern="0" dirty="0" smtClean="0"/>
          </a:p>
          <a:p>
            <a:endParaRPr lang="es-ES" dirty="0"/>
          </a:p>
        </p:txBody>
      </p:sp>
      <p:sp>
        <p:nvSpPr>
          <p:cNvPr id="8" name="Rectángulo redondeado 7"/>
          <p:cNvSpPr/>
          <p:nvPr/>
        </p:nvSpPr>
        <p:spPr>
          <a:xfrm>
            <a:off x="9067800" y="4318000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1.360.0325                         Barniz UHS </a:t>
            </a:r>
          </a:p>
        </p:txBody>
      </p:sp>
      <p:pic>
        <p:nvPicPr>
          <p:cNvPr id="10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4" t="1979" r="33852" b="18224"/>
          <a:stretch>
            <a:fillRect/>
          </a:stretch>
        </p:blipFill>
        <p:spPr bwMode="auto">
          <a:xfrm>
            <a:off x="9497702" y="1818576"/>
            <a:ext cx="1469135" cy="220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16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621694" cy="3886198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Equipo </a:t>
            </a:r>
            <a:r>
              <a:rPr lang="es-ES" sz="1800" kern="0" dirty="0" smtClean="0">
                <a:sym typeface="Wingdings" panose="05000000000000000000" pitchFamily="2" charset="2"/>
              </a:rPr>
              <a:t> </a:t>
            </a:r>
            <a:r>
              <a:rPr lang="es-ES" sz="1800" kern="0" dirty="0" smtClean="0"/>
              <a:t>Pistola </a:t>
            </a:r>
            <a:r>
              <a:rPr lang="es-ES" sz="1800" kern="0" dirty="0" err="1"/>
              <a:t>Compliant</a:t>
            </a:r>
            <a:r>
              <a:rPr lang="es-ES" sz="1800" kern="0" dirty="0"/>
              <a:t> y HVLP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kern="0" dirty="0" smtClean="0"/>
              <a:t>Pistola </a:t>
            </a:r>
            <a:r>
              <a:rPr lang="es-ES" kern="0" dirty="0"/>
              <a:t>de gravedad     </a:t>
            </a:r>
            <a:r>
              <a:rPr lang="es-ES" kern="0" dirty="0" smtClean="0"/>
              <a:t> 1.2-1.3 </a:t>
            </a:r>
            <a:r>
              <a:rPr lang="es-ES" kern="0" dirty="0"/>
              <a:t>mm</a:t>
            </a:r>
          </a:p>
          <a:p>
            <a:pPr marL="525463" lvl="1" indent="-342900">
              <a:spcAft>
                <a:spcPts val="1200"/>
              </a:spcAft>
              <a:buFontTx/>
              <a:buChar char="•"/>
              <a:defRPr/>
            </a:pPr>
            <a:r>
              <a:rPr lang="es-ES" kern="0" dirty="0" smtClean="0"/>
              <a:t>Núm</a:t>
            </a:r>
            <a:r>
              <a:rPr lang="es-ES" kern="0" dirty="0"/>
              <a:t>. de capas     </a:t>
            </a:r>
            <a:r>
              <a:rPr lang="es-ES" kern="0" dirty="0" smtClean="0"/>
              <a:t>	   1 </a:t>
            </a:r>
            <a:r>
              <a:rPr lang="es-ES" kern="0" dirty="0"/>
              <a:t>capa media + 1 completa </a:t>
            </a:r>
            <a:r>
              <a:rPr lang="es-ES" kern="0" dirty="0" smtClean="0"/>
              <a:t>o 2 completas</a:t>
            </a:r>
            <a:endParaRPr lang="es-ES" kern="0" dirty="0"/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kern="0" dirty="0" smtClean="0"/>
              <a:t>Espesor </a:t>
            </a:r>
            <a:r>
              <a:rPr lang="es-ES" kern="0" dirty="0"/>
              <a:t>recomendado </a:t>
            </a:r>
            <a:r>
              <a:rPr lang="es-ES" kern="0" dirty="0" smtClean="0"/>
              <a:t> 50/60 </a:t>
            </a:r>
            <a:r>
              <a:rPr lang="es-ES" kern="0" dirty="0"/>
              <a:t>micras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9067800" y="4318000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1.360.0325                         Barniz UHS </a:t>
            </a:r>
          </a:p>
        </p:txBody>
      </p:sp>
      <p:pic>
        <p:nvPicPr>
          <p:cNvPr id="13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4" t="1979" r="33852" b="18224"/>
          <a:stretch>
            <a:fillRect/>
          </a:stretch>
        </p:blipFill>
        <p:spPr bwMode="auto">
          <a:xfrm>
            <a:off x="9497702" y="1818576"/>
            <a:ext cx="1469135" cy="220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8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9372600" y="4324350"/>
            <a:ext cx="1752600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0325                         Barniz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UHS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Información general</a:t>
            </a:r>
            <a:endParaRPr lang="es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676401"/>
            <a:ext cx="8231293" cy="3916363"/>
          </a:xfrm>
        </p:spPr>
        <p:txBody>
          <a:bodyPr/>
          <a:lstStyle/>
          <a:p>
            <a:pPr marL="342900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sz="1800" kern="0" dirty="0" smtClean="0"/>
              <a:t>Tiempos de secado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600" kern="0" dirty="0"/>
              <a:t>Secado al horno </a:t>
            </a:r>
            <a:r>
              <a:rPr lang="es-ES" sz="1600" kern="0" dirty="0">
                <a:sym typeface="Wingdings" panose="05000000000000000000" pitchFamily="2" charset="2"/>
              </a:rPr>
              <a:t> </a:t>
            </a:r>
            <a:r>
              <a:rPr lang="es-ES" sz="1600" kern="0" dirty="0"/>
              <a:t>15 min a 60ºC (con 2550)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600" kern="0" dirty="0" smtClean="0"/>
              <a:t>Evaporación </a:t>
            </a:r>
            <a:r>
              <a:rPr lang="es-ES" sz="1600" kern="0" dirty="0"/>
              <a:t>antes de secado </a:t>
            </a:r>
            <a:r>
              <a:rPr lang="es-ES" sz="1600" kern="0" dirty="0" smtClean="0"/>
              <a:t> </a:t>
            </a:r>
            <a:r>
              <a:rPr lang="es-ES" sz="1600" kern="0" dirty="0" smtClean="0">
                <a:sym typeface="Wingdings" panose="05000000000000000000" pitchFamily="2" charset="2"/>
              </a:rPr>
              <a:t> </a:t>
            </a:r>
            <a:r>
              <a:rPr lang="es-ES" sz="1600" kern="0" dirty="0" smtClean="0"/>
              <a:t>0-5 </a:t>
            </a:r>
            <a:r>
              <a:rPr lang="es-ES" sz="1600" kern="0" dirty="0"/>
              <a:t>min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600" kern="0" dirty="0" smtClean="0"/>
              <a:t>Secado </a:t>
            </a:r>
            <a:r>
              <a:rPr lang="es-ES" sz="1600" kern="0" dirty="0"/>
              <a:t>de </a:t>
            </a:r>
            <a:r>
              <a:rPr lang="es-ES" sz="1600" kern="0" dirty="0" smtClean="0"/>
              <a:t>infrarrojos </a:t>
            </a:r>
            <a:r>
              <a:rPr lang="es-ES" sz="1600" kern="0" dirty="0"/>
              <a:t>Onda </a:t>
            </a:r>
            <a:r>
              <a:rPr lang="es-ES" sz="1600" kern="0" dirty="0" smtClean="0"/>
              <a:t>Corta </a:t>
            </a:r>
            <a:r>
              <a:rPr lang="es-ES" sz="1600" kern="0" dirty="0" smtClean="0">
                <a:sym typeface="Wingdings" panose="05000000000000000000" pitchFamily="2" charset="2"/>
              </a:rPr>
              <a:t></a:t>
            </a:r>
            <a:r>
              <a:rPr lang="es-ES" sz="1600" kern="0" dirty="0" smtClean="0"/>
              <a:t> 10 min</a:t>
            </a:r>
            <a:endParaRPr lang="es-ES" sz="1600" kern="0" dirty="0">
              <a:sym typeface="Wingdings" panose="05000000000000000000" pitchFamily="2" charset="2"/>
            </a:endParaRPr>
          </a:p>
          <a:p>
            <a:pPr marL="342900" lvl="1" indent="-342900" algn="just">
              <a:spcAft>
                <a:spcPts val="600"/>
              </a:spcAft>
              <a:buClrTx/>
              <a:buFontTx/>
              <a:buChar char="•"/>
              <a:tabLst>
                <a:tab pos="182563" algn="l"/>
              </a:tabLst>
              <a:defRPr/>
            </a:pPr>
            <a:r>
              <a:rPr lang="es-ES" kern="0" dirty="0" smtClean="0">
                <a:sym typeface="Wingdings" panose="05000000000000000000" pitchFamily="2" charset="2"/>
              </a:rPr>
              <a:t> Información VOC</a:t>
            </a:r>
          </a:p>
          <a:p>
            <a:pPr marL="515937" lvl="2" indent="-342900" algn="just">
              <a:spcAft>
                <a:spcPts val="600"/>
              </a:spcAft>
              <a:buClrTx/>
              <a:buFontTx/>
              <a:buChar char="•"/>
              <a:tabLst>
                <a:tab pos="182563" algn="l"/>
              </a:tabLst>
              <a:defRPr/>
            </a:pP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</a:rPr>
              <a:t>El valor límite en la UE para este </a:t>
            </a:r>
            <a:r>
              <a:rPr lang="es-ES" sz="1200" dirty="0" smtClean="0">
                <a:solidFill>
                  <a:srgbClr val="000000"/>
                </a:solidFill>
                <a:latin typeface="Arial" panose="020B0604020202020204" pitchFamily="34" charset="0"/>
              </a:rPr>
              <a:t>producto (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</a:rPr>
              <a:t>categoría producto :</a:t>
            </a:r>
            <a:r>
              <a:rPr lang="es-ES" sz="1200" dirty="0" err="1">
                <a:solidFill>
                  <a:srgbClr val="000000"/>
                </a:solidFill>
                <a:latin typeface="Arial" panose="020B0604020202020204" pitchFamily="34" charset="0"/>
              </a:rPr>
              <a:t>IIB.d</a:t>
            </a:r>
            <a:r>
              <a:rPr lang="es-ES" sz="1200" dirty="0">
                <a:solidFill>
                  <a:srgbClr val="000000"/>
                </a:solidFill>
                <a:latin typeface="Arial" panose="020B0604020202020204" pitchFamily="34" charset="0"/>
              </a:rPr>
              <a:t>) listo al uso es máximo 420g/litro de  VOC. El contenido en VOC de este producto listo al uso es máximo 420g./l. Dependiendo del modo que lo  usemos el VOC de este producto listo al uso puede ser más bajo que el especificado por la directiva de la UE. </a:t>
            </a:r>
          </a:p>
          <a:p>
            <a:pPr marL="515937" lvl="2" indent="-342900" algn="just">
              <a:spcAft>
                <a:spcPts val="0"/>
              </a:spcAft>
              <a:buClrTx/>
              <a:buFontTx/>
              <a:buChar char="•"/>
              <a:tabLst>
                <a:tab pos="182563" algn="l"/>
              </a:tabLst>
              <a:defRPr/>
            </a:pPr>
            <a:r>
              <a:rPr lang="es-ES" sz="1200" kern="0" dirty="0">
                <a:sym typeface="Wingdings" panose="05000000000000000000" pitchFamily="2" charset="2"/>
              </a:rPr>
              <a:t>NOTA: Las combinaciones de este producto con 1.975.1208, 1.975.5500 o 1.975.5501 darán resultado a una capa de </a:t>
            </a:r>
            <a:r>
              <a:rPr lang="es-ES" sz="1200" kern="0" dirty="0" smtClean="0">
                <a:sym typeface="Wingdings" panose="05000000000000000000" pitchFamily="2" charset="2"/>
              </a:rPr>
              <a:t>pintura </a:t>
            </a:r>
            <a:r>
              <a:rPr lang="es-ES" sz="1200" kern="0" dirty="0">
                <a:sym typeface="Wingdings" panose="05000000000000000000" pitchFamily="2" charset="2"/>
              </a:rPr>
              <a:t>con propiedades especiales tal y como se indica en la Directiva de la EU. </a:t>
            </a:r>
            <a:r>
              <a:rPr lang="es-ES" sz="1200" kern="0" dirty="0" smtClean="0">
                <a:sym typeface="Wingdings" panose="05000000000000000000" pitchFamily="2" charset="2"/>
              </a:rPr>
              <a:t>En </a:t>
            </a:r>
            <a:r>
              <a:rPr lang="es-ES" sz="1200" kern="0" dirty="0">
                <a:sym typeface="Wingdings" panose="05000000000000000000" pitchFamily="2" charset="2"/>
              </a:rPr>
              <a:t>estas combinaciones específicamente: El contenido en VOC para este producto (categoría producto: </a:t>
            </a:r>
            <a:r>
              <a:rPr lang="es-ES" sz="1200" kern="0" dirty="0" err="1">
                <a:sym typeface="Wingdings" panose="05000000000000000000" pitchFamily="2" charset="2"/>
              </a:rPr>
              <a:t>IIB.e</a:t>
            </a:r>
            <a:r>
              <a:rPr lang="es-ES" sz="1200" kern="0" dirty="0">
                <a:sym typeface="Wingdings" panose="05000000000000000000" pitchFamily="2" charset="2"/>
              </a:rPr>
              <a:t>) listo al uso es máximo 840g/litro </a:t>
            </a:r>
          </a:p>
          <a:p>
            <a:pPr marL="515937" lvl="2" indent="-342900" algn="just">
              <a:spcAft>
                <a:spcPts val="0"/>
              </a:spcAft>
              <a:buClrTx/>
              <a:buFontTx/>
              <a:buChar char="•"/>
              <a:tabLst>
                <a:tab pos="182563" algn="l"/>
              </a:tabLst>
              <a:defRPr/>
            </a:pPr>
            <a:endParaRPr lang="es-ES" kern="0" dirty="0" smtClean="0">
              <a:sym typeface="Wingdings" panose="05000000000000000000" pitchFamily="2" charset="2"/>
            </a:endParaRPr>
          </a:p>
          <a:p>
            <a:pPr lvl="1" indent="0" algn="just">
              <a:spcAft>
                <a:spcPts val="0"/>
              </a:spcAft>
              <a:buNone/>
              <a:defRPr/>
            </a:pPr>
            <a:endParaRPr lang="es-ES" sz="1600" kern="0" dirty="0" smtClean="0"/>
          </a:p>
          <a:p>
            <a:endParaRPr lang="es-ES" dirty="0"/>
          </a:p>
        </p:txBody>
      </p:sp>
      <p:sp>
        <p:nvSpPr>
          <p:cNvPr id="9" name="Rectángulo redondeado 8"/>
          <p:cNvSpPr/>
          <p:nvPr/>
        </p:nvSpPr>
        <p:spPr>
          <a:xfrm>
            <a:off x="9372600" y="4343400"/>
            <a:ext cx="1752600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1.954.2550                     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Endurecedor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t="28999" r="36612" b="26199"/>
          <a:stretch>
            <a:fillRect/>
          </a:stretch>
        </p:blipFill>
        <p:spPr bwMode="auto">
          <a:xfrm>
            <a:off x="9144000" y="2209800"/>
            <a:ext cx="1892300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11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/>
              <a:t>BARNICES UHS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93632" y="4058095"/>
            <a:ext cx="2254432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1.360.0315                         Barniz UHS </a:t>
            </a:r>
          </a:p>
        </p:txBody>
      </p:sp>
      <p:pic>
        <p:nvPicPr>
          <p:cNvPr id="12" name="Imagen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6" r="32458" b="17136"/>
          <a:stretch>
            <a:fillRect/>
          </a:stretch>
        </p:blipFill>
        <p:spPr bwMode="auto">
          <a:xfrm>
            <a:off x="983007" y="1581829"/>
            <a:ext cx="1675682" cy="2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redondeado 12"/>
          <p:cNvSpPr/>
          <p:nvPr/>
        </p:nvSpPr>
        <p:spPr>
          <a:xfrm>
            <a:off x="3447201" y="4099624"/>
            <a:ext cx="2254432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1.360.0325                         Barniz UHS 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6200770" y="4082955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1.360.0950                         Barniz UHS 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8954340" y="4082071"/>
            <a:ext cx="2254432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1.360.0380                         Barniz UHS </a:t>
            </a:r>
          </a:p>
        </p:txBody>
      </p:sp>
      <p:pic>
        <p:nvPicPr>
          <p:cNvPr id="22" name="Imagen 7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4" t="1979" r="33852" b="18224"/>
          <a:stretch>
            <a:fillRect/>
          </a:stretch>
        </p:blipFill>
        <p:spPr bwMode="auto">
          <a:xfrm>
            <a:off x="3877103" y="1600200"/>
            <a:ext cx="1469135" cy="220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0000" r="32000" b="12666"/>
          <a:stretch/>
        </p:blipFill>
        <p:spPr>
          <a:xfrm>
            <a:off x="6418629" y="1336542"/>
            <a:ext cx="1616547" cy="2467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697" y="1600200"/>
            <a:ext cx="1720763" cy="2481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155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Barniz UHS acrílico de dos componentes diseñado para reparaciones rápidas en áreas pequeñas. 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 usarse sobre sustratos de plástico rígido.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Especialmente diseñado para aplicar sobre  </a:t>
            </a:r>
            <a:r>
              <a:rPr lang="es-ES" altLang="es-E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Aquamax</a:t>
            </a: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Extra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Horneado: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reparaciones rápidas de 1 a 3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paneles.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reparaciones pequeñas, 1 panel o “spot </a:t>
            </a:r>
            <a:r>
              <a:rPr lang="es-ES" altLang="es-E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</a:t>
            </a: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lvl="1" indent="0" algn="just">
              <a:spcAft>
                <a:spcPts val="1200"/>
              </a:spcAft>
              <a:buNone/>
              <a:defRPr/>
            </a:pPr>
            <a:endParaRPr lang="es-ES" sz="1600" kern="0" dirty="0" smtClean="0"/>
          </a:p>
        </p:txBody>
      </p:sp>
      <p:sp>
        <p:nvSpPr>
          <p:cNvPr id="16" name="Rectángulo redondeado 15"/>
          <p:cNvSpPr/>
          <p:nvPr/>
        </p:nvSpPr>
        <p:spPr>
          <a:xfrm>
            <a:off x="9144000" y="4410115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1.360.0950                         Barniz UHS 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0000" r="32000" b="12666"/>
          <a:stretch/>
        </p:blipFill>
        <p:spPr>
          <a:xfrm>
            <a:off x="9361859" y="1663702"/>
            <a:ext cx="1616547" cy="2467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68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smtClean="0">
                <a:latin typeface="Arial" panose="020B0604020202020204" pitchFamily="34" charset="0"/>
                <a:cs typeface="Arial" panose="020B0604020202020204" pitchFamily="34" charset="0"/>
              </a:rPr>
              <a:t>Piel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 eaLnBrk="1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dirty="0"/>
              <a:t>Utilice buzo (o mono de trabajo) con gorra o capucha para protegerse usted mismo y el trabajo que realiza</a:t>
            </a:r>
          </a:p>
          <a:p>
            <a:pPr marL="342900" indent="-342900" algn="just" eaLnBrk="1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dirty="0"/>
              <a:t>Utilice guantes para protegerse de los disolventes</a:t>
            </a:r>
          </a:p>
          <a:p>
            <a:pPr marL="342900" indent="-342900" algn="just" eaLnBrk="1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dirty="0"/>
              <a:t>Utilice crema protectora antes de empezar a trabajar</a:t>
            </a:r>
          </a:p>
          <a:p>
            <a:pPr marL="342900" indent="-342900" algn="just" eaLnBrk="1" fontAlgn="auto" hangingPunct="1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s-ES" dirty="0"/>
              <a:t>Utilice limpiador de manos no disolvente para lavarse las </a:t>
            </a:r>
            <a:r>
              <a:rPr lang="es-ES" dirty="0" smtClean="0"/>
              <a:t>manos</a:t>
            </a:r>
          </a:p>
          <a:p>
            <a:pPr eaLnBrk="1" fontAlgn="auto" hangingPunct="1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8993783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Catalizador</a:t>
            </a:r>
          </a:p>
          <a:p>
            <a:pPr marL="525463" lvl="1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Catalizador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rápido 2925</a:t>
            </a:r>
          </a:p>
          <a:p>
            <a:pPr lvl="2" indent="0" algn="just">
              <a:spcAft>
                <a:spcPts val="0"/>
              </a:spcAft>
              <a:buNone/>
              <a:defRPr/>
            </a:pPr>
            <a:r>
              <a:rPr lang="es-ES" alt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NO </a:t>
            </a:r>
            <a:r>
              <a:rPr lang="es-ES" altLang="es-E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USAR otros catalizadores para reparaciones rápidas</a:t>
            </a:r>
            <a:r>
              <a:rPr lang="es-ES" altLang="es-ES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2" indent="0" algn="just">
              <a:spcAft>
                <a:spcPts val="0"/>
              </a:spcAft>
              <a:buNone/>
              <a:defRPr/>
            </a:pPr>
            <a:endParaRPr lang="es-ES" altLang="es-ES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Diluyentes</a:t>
            </a:r>
          </a:p>
          <a:p>
            <a:pPr marL="525463" lvl="1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Acelerado 	1.921.6050 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(menos de 25°C) </a:t>
            </a: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a 60°C</a:t>
            </a:r>
          </a:p>
          <a:p>
            <a:pPr marL="525463" lvl="1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edio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1.911.2510  (18°C- 25°C) </a:t>
            </a: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min. a 60°C</a:t>
            </a:r>
          </a:p>
          <a:p>
            <a:pPr marL="525463" lvl="1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Lento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1.911.2520 (25 – 35°C) </a:t>
            </a: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min. a 60°C</a:t>
            </a:r>
          </a:p>
          <a:p>
            <a:pPr marL="525463" lvl="1" indent="-342900" algn="just">
              <a:spcAft>
                <a:spcPts val="600"/>
              </a:spcAft>
              <a:buFontTx/>
              <a:buChar char="•"/>
              <a:defRPr/>
            </a:pPr>
            <a:endParaRPr lang="es-ES" altLang="es-E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9144000" y="4410115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1.360.0950                         Barniz UHS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0000" r="32000" b="12666"/>
          <a:stretch/>
        </p:blipFill>
        <p:spPr>
          <a:xfrm>
            <a:off x="9361859" y="1663702"/>
            <a:ext cx="1616547" cy="2467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734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Proceso de activación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sz="1800" kern="0" dirty="0"/>
              <a:t>Ratio de activación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es-ES" sz="1600" kern="0" dirty="0"/>
              <a:t>0950 HP UHS	</a:t>
            </a:r>
            <a:r>
              <a:rPr lang="es-ES" sz="1600" kern="0" dirty="0" smtClean="0"/>
              <a:t>	3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es-ES" sz="1600" kern="0" dirty="0" smtClean="0"/>
              <a:t>2925</a:t>
            </a:r>
            <a:r>
              <a:rPr lang="es-ES" sz="1600" kern="0" dirty="0"/>
              <a:t>	                </a:t>
            </a:r>
            <a:r>
              <a:rPr lang="es-ES" sz="1600" kern="0" dirty="0" smtClean="0"/>
              <a:t>1</a:t>
            </a:r>
          </a:p>
          <a:p>
            <a:pPr marL="525463" lvl="1" indent="-342900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es-ES" sz="1600" kern="0" dirty="0" smtClean="0"/>
              <a:t>Diluyente</a:t>
            </a:r>
            <a:r>
              <a:rPr lang="es-ES" sz="1600" kern="0" dirty="0"/>
              <a:t>	                0.6 </a:t>
            </a:r>
            <a:br>
              <a:rPr lang="es-ES" sz="1600" kern="0" dirty="0"/>
            </a:br>
            <a:endParaRPr lang="es-ES" sz="1800" kern="0" dirty="0" smtClean="0"/>
          </a:p>
          <a:p>
            <a:pPr marL="342900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sz="1800" kern="0" dirty="0" smtClean="0"/>
              <a:t>Viscosidad de aplicación </a:t>
            </a:r>
            <a:r>
              <a:rPr lang="es-ES" sz="1800" kern="0" dirty="0" smtClean="0">
                <a:sym typeface="Wingdings" panose="05000000000000000000" pitchFamily="2" charset="2"/>
              </a:rPr>
              <a:t> 18</a:t>
            </a:r>
            <a:r>
              <a:rPr lang="es-ES" sz="1800" kern="0" dirty="0" smtClean="0"/>
              <a:t>-20seg. DIN4 @ 20ºC</a:t>
            </a:r>
          </a:p>
          <a:p>
            <a:pPr marL="342900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sz="1800" kern="0" dirty="0" err="1"/>
              <a:t>Pot</a:t>
            </a:r>
            <a:r>
              <a:rPr lang="es-ES" sz="1800" kern="0" dirty="0"/>
              <a:t> </a:t>
            </a:r>
            <a:r>
              <a:rPr lang="es-ES" sz="1800" kern="0" dirty="0" err="1"/>
              <a:t>life</a:t>
            </a:r>
            <a:r>
              <a:rPr lang="es-ES" sz="1800" kern="0" dirty="0"/>
              <a:t> @ </a:t>
            </a:r>
            <a:r>
              <a:rPr lang="es-ES" sz="1800" kern="0" dirty="0" smtClean="0"/>
              <a:t>20°C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es-ES" sz="1600" kern="0" dirty="0">
                <a:sym typeface="Wingdings" panose="05000000000000000000" pitchFamily="2" charset="2"/>
              </a:rPr>
              <a:t>2870 / 6050	           </a:t>
            </a:r>
            <a:r>
              <a:rPr lang="es-ES" sz="1600" kern="0" dirty="0" smtClean="0">
                <a:sym typeface="Wingdings" panose="05000000000000000000" pitchFamily="2" charset="2"/>
              </a:rPr>
              <a:t>	25 </a:t>
            </a:r>
            <a:r>
              <a:rPr lang="es-ES" sz="1600" kern="0" dirty="0">
                <a:sym typeface="Wingdings" panose="05000000000000000000" pitchFamily="2" charset="2"/>
              </a:rPr>
              <a:t>- 30 min.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es-ES" sz="1600" kern="0" dirty="0" smtClean="0">
                <a:sym typeface="Wingdings" panose="05000000000000000000" pitchFamily="2" charset="2"/>
              </a:rPr>
              <a:t>2870 </a:t>
            </a:r>
            <a:r>
              <a:rPr lang="es-ES" sz="1600" kern="0" dirty="0">
                <a:sym typeface="Wingdings" panose="05000000000000000000" pitchFamily="2" charset="2"/>
              </a:rPr>
              <a:t>/ 2510 o 2520        </a:t>
            </a:r>
            <a:r>
              <a:rPr lang="es-ES" sz="1600" kern="0" dirty="0" smtClean="0">
                <a:sym typeface="Wingdings" panose="05000000000000000000" pitchFamily="2" charset="2"/>
              </a:rPr>
              <a:t>30 </a:t>
            </a:r>
            <a:r>
              <a:rPr lang="es-ES" sz="1600" kern="0" dirty="0">
                <a:sym typeface="Wingdings" panose="05000000000000000000" pitchFamily="2" charset="2"/>
              </a:rPr>
              <a:t>- 45 min</a:t>
            </a:r>
            <a:r>
              <a:rPr lang="es-ES" sz="1600" kern="0" dirty="0" smtClean="0">
                <a:sym typeface="Wingdings" panose="05000000000000000000" pitchFamily="2" charset="2"/>
              </a:rPr>
              <a:t>.</a:t>
            </a:r>
            <a:r>
              <a:rPr lang="es-ES" sz="1600" kern="0" dirty="0">
                <a:sym typeface="Wingdings" panose="05000000000000000000" pitchFamily="2" charset="2"/>
              </a:rPr>
              <a:t>			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9144000" y="4410115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1.360.0950                         Barniz UHS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0000" r="32000" b="12666"/>
          <a:stretch/>
        </p:blipFill>
        <p:spPr>
          <a:xfrm>
            <a:off x="9361859" y="1663702"/>
            <a:ext cx="1616547" cy="2467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706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Proceso de aplicación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93094" cy="3886198"/>
          </a:xfrm>
        </p:spPr>
        <p:txBody>
          <a:bodyPr/>
          <a:lstStyle/>
          <a:p>
            <a:pPr marL="342900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sz="1800" b="1" kern="0" dirty="0" smtClean="0"/>
              <a:t>Opción 1</a:t>
            </a:r>
          </a:p>
          <a:p>
            <a:pPr marL="525463" lvl="1" indent="-342900" algn="just">
              <a:lnSpc>
                <a:spcPct val="150000"/>
              </a:lnSpc>
              <a:spcAft>
                <a:spcPts val="0"/>
              </a:spcAft>
              <a:buFontTx/>
              <a:buChar char="•"/>
              <a:defRPr/>
            </a:pPr>
            <a:r>
              <a:rPr lang="es-ES" sz="1600" kern="0" dirty="0" smtClean="0"/>
              <a:t>Aplicar </a:t>
            </a:r>
            <a:r>
              <a:rPr lang="es-ES" sz="1600" b="1" kern="0" dirty="0" smtClean="0"/>
              <a:t>1 mano media seguida de otra completa </a:t>
            </a:r>
            <a:r>
              <a:rPr lang="es-ES" sz="1600" kern="0" dirty="0" smtClean="0"/>
              <a:t>para conseguir 45-60</a:t>
            </a:r>
            <a:r>
              <a:rPr lang="es-ES" altLang="es-ES" sz="1600" dirty="0" smtClean="0">
                <a:sym typeface="Symbol" panose="05050102010706020507" pitchFamily="18" charset="2"/>
              </a:rPr>
              <a:t></a:t>
            </a:r>
            <a:r>
              <a:rPr lang="es-ES" sz="1600" kern="0" dirty="0" smtClean="0"/>
              <a:t> de grosor de film seco. </a:t>
            </a:r>
          </a:p>
          <a:p>
            <a:pPr marL="525463" lvl="1" indent="-342900" algn="just">
              <a:lnSpc>
                <a:spcPct val="150000"/>
              </a:lnSpc>
              <a:spcAft>
                <a:spcPts val="0"/>
              </a:spcAft>
              <a:buFontTx/>
              <a:buChar char="•"/>
              <a:defRPr/>
            </a:pPr>
            <a:r>
              <a:rPr lang="es-ES" sz="1600" kern="0" dirty="0" smtClean="0"/>
              <a:t>Evaporación </a:t>
            </a:r>
            <a:r>
              <a:rPr lang="es-ES" sz="1600" kern="0" dirty="0"/>
              <a:t>entre </a:t>
            </a:r>
            <a:r>
              <a:rPr lang="es-ES" sz="1600" kern="0" dirty="0" smtClean="0"/>
              <a:t>manos</a:t>
            </a:r>
          </a:p>
          <a:p>
            <a:pPr marL="698500" lvl="2" indent="-342900" algn="just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es-ES" kern="0" dirty="0" smtClean="0"/>
              <a:t>1 panel </a:t>
            </a:r>
            <a:r>
              <a:rPr lang="es-ES" kern="0" dirty="0" smtClean="0">
                <a:sym typeface="Wingdings" panose="05000000000000000000" pitchFamily="2" charset="2"/>
              </a:rPr>
              <a:t></a:t>
            </a:r>
            <a:r>
              <a:rPr lang="es-ES" kern="0" dirty="0" smtClean="0"/>
              <a:t> </a:t>
            </a:r>
            <a:r>
              <a:rPr lang="es-ES" kern="0" dirty="0"/>
              <a:t>2-3 min</a:t>
            </a:r>
            <a:r>
              <a:rPr lang="es-ES" kern="0" dirty="0" smtClean="0"/>
              <a:t>.</a:t>
            </a:r>
          </a:p>
          <a:p>
            <a:pPr marL="698500" lvl="2" indent="-342900" algn="just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es-ES" kern="0" dirty="0" smtClean="0"/>
              <a:t>2 /3 paneles </a:t>
            </a:r>
            <a:r>
              <a:rPr lang="es-ES" kern="0" dirty="0" smtClean="0">
                <a:sym typeface="Wingdings" panose="05000000000000000000" pitchFamily="2" charset="2"/>
              </a:rPr>
              <a:t></a:t>
            </a:r>
            <a:r>
              <a:rPr lang="es-ES" kern="0" dirty="0" smtClean="0"/>
              <a:t> no es necesaria evaporación. </a:t>
            </a:r>
          </a:p>
          <a:p>
            <a:pPr marL="342900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sz="1800" b="1" kern="0" dirty="0"/>
              <a:t>Opción </a:t>
            </a:r>
            <a:r>
              <a:rPr lang="es-ES" sz="1800" b="1" kern="0" dirty="0" smtClean="0"/>
              <a:t>2</a:t>
            </a:r>
            <a:endParaRPr lang="es-ES" sz="1800" b="1" kern="0" dirty="0"/>
          </a:p>
          <a:p>
            <a:pPr marL="525463" lvl="1" indent="-342900" algn="just">
              <a:lnSpc>
                <a:spcPct val="150000"/>
              </a:lnSpc>
              <a:spcAft>
                <a:spcPts val="0"/>
              </a:spcAft>
              <a:buFontTx/>
              <a:buChar char="•"/>
              <a:defRPr/>
            </a:pPr>
            <a:r>
              <a:rPr lang="es-ES" sz="1600" b="1" kern="0" dirty="0"/>
              <a:t>2 manos simples </a:t>
            </a:r>
            <a:r>
              <a:rPr lang="es-ES" sz="1600" kern="0" dirty="0"/>
              <a:t>para conseguir </a:t>
            </a:r>
            <a:r>
              <a:rPr lang="es-ES" sz="1600" kern="0" dirty="0" smtClean="0"/>
              <a:t>50-60</a:t>
            </a:r>
            <a:r>
              <a:rPr lang="es-ES" altLang="es-ES" sz="1600" dirty="0" smtClean="0">
                <a:sym typeface="Symbol" panose="05050102010706020507" pitchFamily="18" charset="2"/>
              </a:rPr>
              <a:t></a:t>
            </a:r>
            <a:r>
              <a:rPr lang="es-ES" sz="1600" kern="0" dirty="0" smtClean="0"/>
              <a:t> </a:t>
            </a:r>
            <a:r>
              <a:rPr lang="es-ES" sz="1600" kern="0" dirty="0"/>
              <a:t>de grosor de film </a:t>
            </a:r>
            <a:r>
              <a:rPr lang="es-ES" sz="1600" kern="0" dirty="0" smtClean="0"/>
              <a:t>seco</a:t>
            </a:r>
          </a:p>
          <a:p>
            <a:pPr marL="525463" lvl="1" indent="-342900" algn="just">
              <a:lnSpc>
                <a:spcPct val="150000"/>
              </a:lnSpc>
              <a:spcAft>
                <a:spcPts val="0"/>
              </a:spcAft>
              <a:buFontTx/>
              <a:buChar char="•"/>
              <a:defRPr/>
            </a:pPr>
            <a:r>
              <a:rPr lang="es-ES" sz="1600" kern="0" dirty="0" smtClean="0"/>
              <a:t>Evaporación </a:t>
            </a:r>
            <a:r>
              <a:rPr lang="es-ES" sz="1600" kern="0" dirty="0"/>
              <a:t>entre manos</a:t>
            </a:r>
          </a:p>
          <a:p>
            <a:pPr marL="698500" lvl="2" indent="-342900" algn="just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es-ES" kern="0" dirty="0"/>
              <a:t>3 - 5 min. dependiendo de las condiciones de la cabina</a:t>
            </a:r>
            <a:r>
              <a:rPr lang="es-ES" kern="0" dirty="0" smtClean="0"/>
              <a:t>).</a:t>
            </a:r>
            <a:endParaRPr lang="es-ES" kern="0" dirty="0"/>
          </a:p>
          <a:p>
            <a:pPr algn="just">
              <a:spcAft>
                <a:spcPts val="0"/>
              </a:spcAft>
              <a:defRPr/>
            </a:pPr>
            <a:r>
              <a:rPr lang="es-ES" sz="1800" kern="0" dirty="0"/>
              <a:t>No es necesaria la evaporación antes de hornear</a:t>
            </a:r>
          </a:p>
          <a:p>
            <a:pPr marL="698500" lvl="2" indent="-342900" algn="just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endParaRPr lang="es-ES" kern="0" dirty="0"/>
          </a:p>
        </p:txBody>
      </p:sp>
      <p:sp>
        <p:nvSpPr>
          <p:cNvPr id="6" name="Rectángulo redondeado 5"/>
          <p:cNvSpPr/>
          <p:nvPr/>
        </p:nvSpPr>
        <p:spPr>
          <a:xfrm>
            <a:off x="9144000" y="4410115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1.360.0950                         Barniz UHS 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0000" r="32000" b="12666"/>
          <a:stretch/>
        </p:blipFill>
        <p:spPr>
          <a:xfrm>
            <a:off x="9361859" y="1663702"/>
            <a:ext cx="1616547" cy="2467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54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Proceso de aplicación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/>
              <a:t>Tiempos de secado</a:t>
            </a:r>
          </a:p>
          <a:p>
            <a:pPr marL="525463" lvl="1" indent="-342900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s-ES" sz="1600" kern="0" dirty="0" smtClean="0"/>
              <a:t>Infra-Rojos</a:t>
            </a:r>
          </a:p>
          <a:p>
            <a:pPr marL="823913" lvl="3" indent="-285750">
              <a:spcAft>
                <a:spcPts val="0"/>
              </a:spcAft>
              <a:defRPr/>
            </a:pPr>
            <a:r>
              <a:rPr lang="es-ES" sz="1600" kern="0" dirty="0" smtClean="0"/>
              <a:t>Onda </a:t>
            </a:r>
            <a:r>
              <a:rPr lang="es-ES" sz="1600" kern="0" dirty="0"/>
              <a:t>corta 	</a:t>
            </a:r>
            <a:r>
              <a:rPr lang="es-ES" sz="1600" kern="0" dirty="0" smtClean="0"/>
              <a:t>8-15 minutos máxima potencia</a:t>
            </a:r>
          </a:p>
          <a:p>
            <a:pPr marL="525463" lvl="1" indent="-342900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s-ES" sz="1600" kern="0" dirty="0"/>
              <a:t>Al Aire</a:t>
            </a:r>
          </a:p>
          <a:p>
            <a:pPr marL="823913" lvl="3" indent="-285750">
              <a:spcAft>
                <a:spcPts val="0"/>
              </a:spcAft>
              <a:defRPr/>
            </a:pPr>
            <a:r>
              <a:rPr lang="es-ES" sz="1600" kern="0" dirty="0"/>
              <a:t>2925		</a:t>
            </a:r>
            <a:r>
              <a:rPr lang="es-ES" sz="1600" kern="0" dirty="0" smtClean="0"/>
              <a:t>12 </a:t>
            </a:r>
            <a:r>
              <a:rPr lang="es-ES" sz="1600" kern="0" dirty="0"/>
              <a:t>horas a 20°C</a:t>
            </a:r>
          </a:p>
          <a:p>
            <a:pPr marL="525463" lvl="1" indent="-342900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s-ES" sz="1600" kern="0" dirty="0" smtClean="0"/>
              <a:t>Horno - </a:t>
            </a:r>
            <a:r>
              <a:rPr lang="es-ES" sz="1600" kern="0" dirty="0"/>
              <a:t>2925</a:t>
            </a:r>
          </a:p>
          <a:p>
            <a:pPr marL="823913" lvl="3" indent="-285750">
              <a:spcAft>
                <a:spcPts val="0"/>
              </a:spcAft>
              <a:defRPr/>
            </a:pPr>
            <a:r>
              <a:rPr lang="es-ES" sz="1600" kern="0" dirty="0" smtClean="0"/>
              <a:t>Diluyentes </a:t>
            </a:r>
            <a:r>
              <a:rPr lang="es-ES" sz="1600" kern="0" dirty="0"/>
              <a:t>2510 / 2520 	25 min. a 60°C</a:t>
            </a:r>
            <a:r>
              <a:rPr lang="es-ES" sz="1600" kern="0" dirty="0" smtClean="0"/>
              <a:t>*</a:t>
            </a:r>
          </a:p>
          <a:p>
            <a:pPr marL="823913" lvl="3" indent="-285750">
              <a:spcAft>
                <a:spcPts val="0"/>
              </a:spcAft>
              <a:defRPr/>
            </a:pPr>
            <a:r>
              <a:rPr lang="es-ES" sz="1600" kern="0" dirty="0"/>
              <a:t>D</a:t>
            </a:r>
            <a:r>
              <a:rPr lang="es-ES" sz="1600" kern="0" dirty="0" smtClean="0"/>
              <a:t>iluyente </a:t>
            </a:r>
            <a:r>
              <a:rPr lang="es-ES" sz="1600" kern="0" dirty="0"/>
              <a:t>6050 </a:t>
            </a:r>
            <a:r>
              <a:rPr lang="es-ES" sz="1600" kern="0" dirty="0" smtClean="0"/>
              <a:t>		15 </a:t>
            </a:r>
            <a:r>
              <a:rPr lang="es-ES" sz="1600" kern="0" dirty="0"/>
              <a:t>min. a 60°C</a:t>
            </a:r>
            <a:r>
              <a:rPr lang="es-ES" sz="1600" kern="0" dirty="0" smtClean="0"/>
              <a:t>*</a:t>
            </a:r>
            <a:endParaRPr lang="es-ES" sz="1600" kern="0" dirty="0"/>
          </a:p>
          <a:p>
            <a:pPr lvl="1" indent="0" algn="just">
              <a:spcAft>
                <a:spcPts val="0"/>
              </a:spcAft>
              <a:buNone/>
              <a:defRPr/>
            </a:pPr>
            <a:endParaRPr lang="es-ES" sz="1600" kern="0" dirty="0"/>
          </a:p>
          <a:p>
            <a:pPr lvl="1" indent="0" algn="just">
              <a:spcAft>
                <a:spcPts val="0"/>
              </a:spcAft>
              <a:buNone/>
              <a:defRPr/>
            </a:pPr>
            <a:r>
              <a:rPr lang="es-ES" sz="1600" kern="0" dirty="0" smtClean="0"/>
              <a:t>	* </a:t>
            </a:r>
            <a:r>
              <a:rPr lang="es-ES" sz="1600" kern="0" dirty="0"/>
              <a:t>Temperatura del sustrato</a:t>
            </a:r>
          </a:p>
          <a:p>
            <a:pPr marL="468313" lvl="1" indent="-285750" algn="just">
              <a:spcAft>
                <a:spcPts val="600"/>
              </a:spcAft>
              <a:buFont typeface="Arial" panose="020B0604020202020204" pitchFamily="34" charset="0"/>
              <a:buChar char="-"/>
            </a:pPr>
            <a:endParaRPr lang="es-ES" sz="1600" kern="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9144000" y="4410115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1.360.0950                         Barniz UHS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0000" r="32000" b="12666"/>
          <a:stretch/>
        </p:blipFill>
        <p:spPr>
          <a:xfrm>
            <a:off x="9361859" y="1663702"/>
            <a:ext cx="1616547" cy="2467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276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Beneficios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/>
              <a:t>Tiempos de proceso rápidos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Puede </a:t>
            </a:r>
            <a:r>
              <a:rPr lang="es-ES" sz="1800" kern="0" dirty="0"/>
              <a:t>usarse sobre plásticos rígidos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Aplicación </a:t>
            </a:r>
            <a:r>
              <a:rPr lang="es-ES" sz="1800" kern="0" dirty="0"/>
              <a:t>fácil – Se puede aplicar a “una mano”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Altos </a:t>
            </a:r>
            <a:r>
              <a:rPr lang="es-ES" sz="1800" kern="0" dirty="0"/>
              <a:t>sólidos = Ahorro de tiempos y materiales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Buenas </a:t>
            </a:r>
            <a:r>
              <a:rPr lang="es-ES" sz="1800" kern="0" dirty="0"/>
              <a:t>características para el pulido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Sistema </a:t>
            </a:r>
            <a:r>
              <a:rPr lang="es-ES" sz="1800" kern="0" dirty="0"/>
              <a:t>compacto al usarlo conjuntamente con </a:t>
            </a:r>
            <a:r>
              <a:rPr lang="es-ES" sz="1800" kern="0" dirty="0" err="1"/>
              <a:t>Duralit</a:t>
            </a:r>
            <a:r>
              <a:rPr lang="es-ES" sz="1800" kern="0" dirty="0"/>
              <a:t> Extra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Amplia </a:t>
            </a:r>
            <a:r>
              <a:rPr lang="es-ES" sz="1800" kern="0" dirty="0"/>
              <a:t>gama de </a:t>
            </a:r>
            <a:r>
              <a:rPr lang="es-ES" sz="1800" kern="0" dirty="0" err="1"/>
              <a:t>texturizantes</a:t>
            </a:r>
            <a:r>
              <a:rPr lang="es-ES" sz="1800" kern="0" dirty="0"/>
              <a:t> y </a:t>
            </a:r>
            <a:r>
              <a:rPr lang="es-ES" sz="1800" kern="0" dirty="0" err="1"/>
              <a:t>matizantes</a:t>
            </a:r>
            <a:r>
              <a:rPr lang="es-ES" sz="1800" kern="0" dirty="0"/>
              <a:t>.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Cumple </a:t>
            </a:r>
            <a:r>
              <a:rPr lang="es-ES" sz="1800" kern="0" dirty="0"/>
              <a:t>las directivas europeas sobre VOC.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9144000" y="4410115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1.360.0950                         Barniz UHS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0000" r="32000" b="12666"/>
          <a:stretch/>
        </p:blipFill>
        <p:spPr>
          <a:xfrm>
            <a:off x="9361859" y="1663702"/>
            <a:ext cx="1616547" cy="24673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96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/>
              <a:t>BARNICES UHS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93632" y="4058095"/>
            <a:ext cx="2254432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1.360.0315                         Barniz UHS </a:t>
            </a:r>
          </a:p>
        </p:txBody>
      </p:sp>
      <p:pic>
        <p:nvPicPr>
          <p:cNvPr id="12" name="Imagen 2"/>
          <p:cNvPicPr>
            <a:picLocks noChangeAspect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6" r="32458" b="17136"/>
          <a:stretch>
            <a:fillRect/>
          </a:stretch>
        </p:blipFill>
        <p:spPr bwMode="auto">
          <a:xfrm>
            <a:off x="983007" y="1581829"/>
            <a:ext cx="1675682" cy="2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redondeado 12"/>
          <p:cNvSpPr/>
          <p:nvPr/>
        </p:nvSpPr>
        <p:spPr>
          <a:xfrm>
            <a:off x="3447201" y="4099624"/>
            <a:ext cx="2254432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1.360.0325                         Barniz UHS 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6200770" y="4082955"/>
            <a:ext cx="2254432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1.360.0950                         Barniz UHS 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8954340" y="4082071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1.360.0380                         Barniz UHS </a:t>
            </a:r>
          </a:p>
        </p:txBody>
      </p:sp>
      <p:pic>
        <p:nvPicPr>
          <p:cNvPr id="22" name="Imagen 7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4" t="1979" r="33852" b="18224"/>
          <a:stretch>
            <a:fillRect/>
          </a:stretch>
        </p:blipFill>
        <p:spPr bwMode="auto">
          <a:xfrm>
            <a:off x="3877103" y="1600200"/>
            <a:ext cx="1469135" cy="220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0000" r="32000" b="12666"/>
          <a:stretch/>
        </p:blipFill>
        <p:spPr>
          <a:xfrm>
            <a:off x="6418629" y="1336542"/>
            <a:ext cx="1616547" cy="2467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697" y="1600200"/>
            <a:ext cx="1720763" cy="2481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164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Recomendado para usar sobre base bicapa </a:t>
            </a:r>
            <a:r>
              <a:rPr lang="es-ES" altLang="es-E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Aquamax</a:t>
            </a: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Extra</a:t>
            </a:r>
          </a:p>
          <a:p>
            <a:pPr marL="342900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 rápida y fácil, ofreciendo un excelente brillo y rapidez de proceso</a:t>
            </a:r>
          </a:p>
          <a:p>
            <a:pPr marL="342900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Alta calidad de acabado con un proceso rápido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Catalizador </a:t>
            </a: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1.954.2925 UHS</a:t>
            </a:r>
          </a:p>
          <a:p>
            <a:pPr marL="342900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Diluyentes</a:t>
            </a:r>
            <a:endParaRPr lang="es-ES" alt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5463" lvl="1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Acelerado 	</a:t>
            </a: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1.921.6050</a:t>
            </a:r>
          </a:p>
          <a:p>
            <a:pPr marL="525463" lvl="1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Rápido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1.911.2705</a:t>
            </a:r>
          </a:p>
          <a:p>
            <a:pPr marL="525463" lvl="1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	1.911.2710</a:t>
            </a:r>
            <a:endParaRPr lang="es-ES" altLang="es-ES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5463" lvl="1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Lento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1.911.2720</a:t>
            </a:r>
          </a:p>
          <a:p>
            <a:pPr marL="525463" lvl="1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Extra-Lento	1.911.2730</a:t>
            </a:r>
            <a:endParaRPr lang="es-ES" alt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9144000" y="4386871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1.360.0380                         Barniz UHS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57" y="1905000"/>
            <a:ext cx="1720763" cy="2481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03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catalizador UHS 1.954.2925 </a:t>
            </a:r>
          </a:p>
          <a:p>
            <a:pPr marL="525463" lvl="1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 fácil y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rápida</a:t>
            </a:r>
          </a:p>
          <a:p>
            <a:pPr marL="698500" lvl="2" indent="-342900" algn="just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mano media seguida de 1 completa sin tiempos de evaporación entre manos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de 3 paneles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dejar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2-3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</a:t>
            </a:r>
            <a:endParaRPr lang="es-ES" altLang="es-E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25463" lvl="1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Secado</a:t>
            </a:r>
          </a:p>
          <a:p>
            <a:pPr marL="698500" lvl="2" indent="-342900" algn="just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60°C 	35 minutos</a:t>
            </a:r>
          </a:p>
          <a:p>
            <a:pPr lvl="1" indent="0">
              <a:spcAft>
                <a:spcPts val="600"/>
              </a:spcAft>
              <a:buNone/>
              <a:defRPr/>
            </a:pPr>
            <a:r>
              <a:rPr lang="es-ES" sz="1600" kern="0" dirty="0"/>
              <a:t>	* Temperatura del </a:t>
            </a:r>
            <a:r>
              <a:rPr lang="es-ES" sz="1600" kern="0" dirty="0" smtClean="0"/>
              <a:t>sustrato</a:t>
            </a:r>
          </a:p>
          <a:p>
            <a:pPr marL="525463" lvl="1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 de mezcla 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: 1 : 0.6</a:t>
            </a:r>
          </a:p>
          <a:p>
            <a:pPr lvl="1" indent="0" algn="just">
              <a:spcAft>
                <a:spcPts val="0"/>
              </a:spcAft>
              <a:buNone/>
              <a:defRPr/>
            </a:pPr>
            <a:endParaRPr lang="es-ES" sz="1600" kern="0" dirty="0"/>
          </a:p>
        </p:txBody>
      </p:sp>
      <p:sp>
        <p:nvSpPr>
          <p:cNvPr id="9" name="Rectángulo redondeado 8"/>
          <p:cNvSpPr/>
          <p:nvPr/>
        </p:nvSpPr>
        <p:spPr>
          <a:xfrm>
            <a:off x="9144000" y="4386871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1.360.0380                         Barniz UHS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57" y="1905000"/>
            <a:ext cx="1720763" cy="2481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32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469294" cy="3886198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catalizador UHS 1.954.2925 y </a:t>
            </a:r>
            <a:r>
              <a:rPr lang="es-ES" altLang="es-E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diluyente acelerado 1.921.6050 </a:t>
            </a:r>
          </a:p>
          <a:p>
            <a:pPr marL="525463" lvl="1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 fácil y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rápida</a:t>
            </a:r>
          </a:p>
          <a:p>
            <a:pPr marL="698500" lvl="2" indent="-342900" algn="just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mano media seguida de 1 completa sin tiempos de evaporación entre manos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de 3 paneles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dejar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2-3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</a:t>
            </a:r>
          </a:p>
          <a:p>
            <a:pPr marL="698500" lvl="2" indent="-342900" algn="just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reparaciones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rápidas</a:t>
            </a:r>
          </a:p>
          <a:p>
            <a:pPr marL="525463" lvl="1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Secado</a:t>
            </a:r>
          </a:p>
          <a:p>
            <a:pPr marL="698500" lvl="2" indent="-342900" algn="just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60°C 	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</a:t>
            </a:r>
          </a:p>
          <a:p>
            <a:pPr lvl="1" indent="0">
              <a:spcAft>
                <a:spcPts val="0"/>
              </a:spcAft>
              <a:buNone/>
              <a:defRPr/>
            </a:pPr>
            <a:r>
              <a:rPr lang="es-ES" sz="1600" kern="0" dirty="0"/>
              <a:t>	* Temperatura del </a:t>
            </a:r>
            <a:r>
              <a:rPr lang="es-ES" sz="1600" kern="0" dirty="0" smtClean="0"/>
              <a:t>sustrato</a:t>
            </a:r>
          </a:p>
          <a:p>
            <a:pPr marL="525463" lvl="1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 de mezcla 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</a:t>
            </a:r>
          </a:p>
          <a:p>
            <a:pPr marL="525463" lvl="1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 de mezcla 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: 1 : 0.6</a:t>
            </a:r>
          </a:p>
          <a:p>
            <a:pPr lvl="1" indent="0" algn="just">
              <a:spcAft>
                <a:spcPts val="0"/>
              </a:spcAft>
              <a:buNone/>
              <a:defRPr/>
            </a:pPr>
            <a:endParaRPr lang="es-ES" sz="1600" kern="0" dirty="0"/>
          </a:p>
        </p:txBody>
      </p:sp>
      <p:sp>
        <p:nvSpPr>
          <p:cNvPr id="9" name="Rectángulo redondeado 8"/>
          <p:cNvSpPr/>
          <p:nvPr/>
        </p:nvSpPr>
        <p:spPr>
          <a:xfrm>
            <a:off x="9144000" y="4386871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1.360.0380                         Barniz UHS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57" y="1905000"/>
            <a:ext cx="1720763" cy="2481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186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469294" cy="3886198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catalizador UHS 1.954.2925 y </a:t>
            </a:r>
            <a:r>
              <a:rPr lang="es-ES" altLang="es-E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diluyente 1.911.2730</a:t>
            </a:r>
          </a:p>
          <a:p>
            <a:pPr marL="525463" lvl="1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fácil y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rápida</a:t>
            </a:r>
          </a:p>
          <a:p>
            <a:pPr marL="698500" lvl="2" indent="-342900" algn="just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mano media seguida de 1 completa sin tiempos de evaporación entre manos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menos de 3 paneles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dejar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2-3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</a:t>
            </a:r>
          </a:p>
          <a:p>
            <a:pPr marL="698500" lvl="2" indent="-342900" algn="just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reparaciones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rápidas</a:t>
            </a:r>
          </a:p>
          <a:p>
            <a:pPr marL="525463" lvl="1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Secado</a:t>
            </a:r>
          </a:p>
          <a:p>
            <a:pPr marL="698500" lvl="2" indent="-342900" algn="just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específicamente recomendado IR </a:t>
            </a:r>
            <a:endParaRPr lang="es-ES" altLang="es-ES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8500" lvl="2" indent="-342900" algn="just">
              <a:spcAft>
                <a:spcPts val="600"/>
              </a:spcAft>
              <a:buFont typeface="Arial" panose="020B0604020202020204" pitchFamily="34" charset="0"/>
              <a:buChar char="-"/>
              <a:defRPr/>
            </a:pP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aplicaciones a temperaturas superiores a 35ºC</a:t>
            </a:r>
          </a:p>
          <a:p>
            <a:pPr marL="525463" lvl="1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 de mezcla 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: 1 : 0.6</a:t>
            </a:r>
          </a:p>
          <a:p>
            <a:pPr marL="525463" lvl="1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Viscosidad de aplicación 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18-20seg</a:t>
            </a: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DIN4 20ºC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9144000" y="4386871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1.360.0380                         Barniz UHS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57" y="1905000"/>
            <a:ext cx="1720763" cy="2481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1577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smtClean="0">
                <a:latin typeface="Arial" panose="020B0604020202020204" pitchFamily="34" charset="0"/>
                <a:cs typeface="Arial" panose="020B0604020202020204" pitchFamily="34" charset="0"/>
              </a:rPr>
              <a:t>Exposición a Isocianatos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1649" r="1049"/>
          <a:stretch/>
        </p:blipFill>
        <p:spPr>
          <a:xfrm>
            <a:off x="5791200" y="1524000"/>
            <a:ext cx="4248150" cy="3587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2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63" y="2708275"/>
            <a:ext cx="3562350" cy="230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118155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Beneficios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469294" cy="3886198"/>
          </a:xfrm>
        </p:spPr>
        <p:txBody>
          <a:bodyPr/>
          <a:lstStyle/>
          <a:p>
            <a:pPr marL="342900" lvl="1" indent="-342900" algn="just">
              <a:spcAft>
                <a:spcPts val="600"/>
              </a:spcAft>
              <a:buClrTx/>
              <a:buFontTx/>
              <a:buChar char="•"/>
              <a:tabLst>
                <a:tab pos="182563" algn="l"/>
              </a:tabLst>
              <a:defRPr/>
            </a:pP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Barniz </a:t>
            </a: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duro y duradero con elevado brillo final</a:t>
            </a:r>
          </a:p>
          <a:p>
            <a:pPr marL="342900" lvl="1" indent="-342900" algn="just">
              <a:spcAft>
                <a:spcPts val="600"/>
              </a:spcAft>
              <a:buClrTx/>
              <a:buFontTx/>
              <a:buChar char="•"/>
              <a:tabLst>
                <a:tab pos="182563" algn="l"/>
              </a:tabLst>
              <a:defRPr/>
            </a:pP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 catalizador para todas las reparaciones</a:t>
            </a:r>
          </a:p>
          <a:p>
            <a:pPr marL="342900" lvl="1" indent="-342900" algn="just">
              <a:spcAft>
                <a:spcPts val="600"/>
              </a:spcAft>
              <a:buClrTx/>
              <a:buFontTx/>
              <a:buChar char="•"/>
              <a:tabLst>
                <a:tab pos="182563" algn="l"/>
              </a:tabLst>
              <a:defRPr/>
            </a:pP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Desarrollado para su uso sobre </a:t>
            </a:r>
            <a:r>
              <a:rPr lang="es-E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Aquamax</a:t>
            </a: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Extra</a:t>
            </a:r>
          </a:p>
          <a:p>
            <a:pPr marL="342900" lvl="1" indent="-342900" algn="just">
              <a:spcAft>
                <a:spcPts val="600"/>
              </a:spcAft>
              <a:buClrTx/>
              <a:buFontTx/>
              <a:buChar char="•"/>
              <a:tabLst>
                <a:tab pos="182563" algn="l"/>
              </a:tabLst>
              <a:defRPr/>
            </a:pP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Excelente </a:t>
            </a:r>
            <a:r>
              <a:rPr lang="es-E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pulibilidad</a:t>
            </a:r>
            <a:endParaRPr lang="es-E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1" indent="-342900" algn="just">
              <a:spcAft>
                <a:spcPts val="600"/>
              </a:spcAft>
              <a:buClrTx/>
              <a:buFontTx/>
              <a:buChar char="•"/>
              <a:tabLst>
                <a:tab pos="182563" algn="l"/>
              </a:tabLst>
              <a:defRPr/>
            </a:pP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Cumple con los límites VOC </a:t>
            </a: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Europeos</a:t>
            </a:r>
            <a:endParaRPr lang="es-E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9144000" y="4386871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1.360.0380                         Barniz UHS 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1357" y="1905000"/>
            <a:ext cx="1720763" cy="2481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26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/>
              <a:t>BARNICES </a:t>
            </a:r>
            <a:r>
              <a:rPr lang="es-ES" sz="3200" kern="0" dirty="0" smtClean="0"/>
              <a:t>UHS Extra Clear</a:t>
            </a:r>
            <a:endParaRPr lang="es-ES" sz="3200" kern="0" dirty="0"/>
          </a:p>
        </p:txBody>
      </p:sp>
      <p:sp>
        <p:nvSpPr>
          <p:cNvPr id="20" name="Rectángulo redondeado 19"/>
          <p:cNvSpPr/>
          <p:nvPr/>
        </p:nvSpPr>
        <p:spPr>
          <a:xfrm>
            <a:off x="2676863" y="4083558"/>
            <a:ext cx="2708728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1.360.0390                        Barniz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5" name="Picture 3" descr="1.360.0315-5L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4" b="90156" l="28735" r="66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46" r="28186" b="6204"/>
          <a:stretch/>
        </p:blipFill>
        <p:spPr bwMode="auto">
          <a:xfrm>
            <a:off x="2971800" y="1612900"/>
            <a:ext cx="2118854" cy="266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ángulo redondeado 25"/>
          <p:cNvSpPr/>
          <p:nvPr/>
        </p:nvSpPr>
        <p:spPr>
          <a:xfrm>
            <a:off x="6056447" y="4083558"/>
            <a:ext cx="2708728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1.360.0395                        Barniz                               Extra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69"/>
          <a:stretch/>
        </p:blipFill>
        <p:spPr>
          <a:xfrm>
            <a:off x="6402975" y="1638300"/>
            <a:ext cx="1672702" cy="24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64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/>
              <a:t>BARNICES </a:t>
            </a:r>
            <a:r>
              <a:rPr lang="es-ES" sz="3200" kern="0" dirty="0" smtClean="0"/>
              <a:t>UHS Extra Clear</a:t>
            </a:r>
            <a:endParaRPr lang="es-ES" sz="3200" kern="0" dirty="0"/>
          </a:p>
        </p:txBody>
      </p:sp>
      <p:sp>
        <p:nvSpPr>
          <p:cNvPr id="20" name="Rectángulo redondeado 19"/>
          <p:cNvSpPr/>
          <p:nvPr/>
        </p:nvSpPr>
        <p:spPr>
          <a:xfrm>
            <a:off x="2676863" y="4083558"/>
            <a:ext cx="2708728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1.360.0390                        Barniz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5" name="Picture 3" descr="1.360.0315-5L.jpg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4" b="90156" l="28735" r="66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46" r="28186" b="6204"/>
          <a:stretch/>
        </p:blipFill>
        <p:spPr bwMode="auto">
          <a:xfrm>
            <a:off x="2971800" y="1612900"/>
            <a:ext cx="2118854" cy="266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ángulo redondeado 25"/>
          <p:cNvSpPr/>
          <p:nvPr/>
        </p:nvSpPr>
        <p:spPr>
          <a:xfrm>
            <a:off x="6056447" y="4083558"/>
            <a:ext cx="2708728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1.360.0395                        Barniz                               Extra UHS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69"/>
          <a:stretch/>
        </p:blipFill>
        <p:spPr>
          <a:xfrm>
            <a:off x="6402975" y="1638300"/>
            <a:ext cx="1672702" cy="24158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83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088294" cy="388619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características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producto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son: </a:t>
            </a: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Fácil</a:t>
            </a:r>
            <a:r>
              <a:rPr lang="en-GB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aplicar</a:t>
            </a:r>
            <a:r>
              <a:rPr lang="en-GB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viscosidad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excelente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fluidez</a:t>
            </a:r>
            <a:endParaRPr lang="en-GB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Facilidad</a:t>
            </a:r>
            <a:r>
              <a:rPr lang="en-GB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</a:t>
            </a:r>
            <a:r>
              <a:rPr lang="en-GB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 de la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mezcla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larga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ideal para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cualquier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reparación</a:t>
            </a:r>
            <a:endParaRPr lang="en-GB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GB" sz="1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Fácil</a:t>
            </a:r>
            <a:r>
              <a:rPr lang="en-GB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manipulación</a:t>
            </a:r>
            <a:r>
              <a:rPr lang="en-GB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GB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Secado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rápido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cualquier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condición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fácil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pulibilidad</a:t>
            </a:r>
            <a:endParaRPr lang="en-GB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Tx/>
              <a:buChar char="•"/>
              <a:defRPr/>
            </a:pPr>
            <a:endParaRPr lang="es-ES" alt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178" y="2124076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1803395" y="4667106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prstClr val="black"/>
                </a:solidFill>
                <a:latin typeface="Helvetica" panose="020B0604020202020204" pitchFamily="34" charset="0"/>
              </a:rPr>
              <a:t>Extra </a:t>
            </a:r>
            <a:r>
              <a:rPr lang="en-US" altLang="en-US" b="1" dirty="0" err="1">
                <a:solidFill>
                  <a:prstClr val="black"/>
                </a:solidFill>
                <a:latin typeface="Helvetica" panose="020B0604020202020204" pitchFamily="34" charset="0"/>
              </a:rPr>
              <a:t>Rapidez</a:t>
            </a:r>
            <a:r>
              <a:rPr lang="en-US" altLang="en-US" b="1" dirty="0">
                <a:solidFill>
                  <a:prstClr val="black"/>
                </a:solidFill>
                <a:latin typeface="Helvetica" panose="020B0604020202020204" pitchFamily="34" charset="0"/>
              </a:rPr>
              <a:t> – Extra </a:t>
            </a:r>
            <a:r>
              <a:rPr lang="en-US" altLang="en-US" b="1" dirty="0" err="1">
                <a:solidFill>
                  <a:prstClr val="black"/>
                </a:solidFill>
                <a:latin typeface="Helvetica" panose="020B0604020202020204" pitchFamily="34" charset="0"/>
              </a:rPr>
              <a:t>Resultados</a:t>
            </a:r>
            <a:endParaRPr lang="en-GB" altLang="en-US" sz="3200" dirty="0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8974241" y="4375658"/>
            <a:ext cx="2708728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1.360.0390                        Barniz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3" name="Picture 3" descr="1.360.0315-5L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4" b="90156" l="28735" r="66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46" r="28186" b="6204"/>
          <a:stretch/>
        </p:blipFill>
        <p:spPr bwMode="auto">
          <a:xfrm>
            <a:off x="9269178" y="1905000"/>
            <a:ext cx="2118854" cy="266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50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1"/>
            <a:ext cx="7088294" cy="1352619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gama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compacta</a:t>
            </a:r>
            <a:r>
              <a:rPr lang="en-GB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catalizador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y 2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diluyentes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específicos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para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aplicaciones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estándar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bien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para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altas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temperaturas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grandes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superficies.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GB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04" y="3029021"/>
            <a:ext cx="2975569" cy="227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621828" y="3273420"/>
            <a:ext cx="54748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1.360.0390/E5   </a:t>
            </a:r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en-US" dirty="0" err="1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Barniz</a:t>
            </a:r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UHS Extra 390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1.954.2935/E2.5  </a:t>
            </a:r>
            <a:r>
              <a:rPr lang="en-US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Catalizador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UHS 2935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1.921.6070/E1 </a:t>
            </a:r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</a:t>
            </a:r>
            <a:r>
              <a:rPr lang="en-US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Diluyente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Catalizador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6070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1.921.6071/E1  </a:t>
            </a:r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r>
              <a:rPr lang="en-US" dirty="0" err="1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Diluyente</a:t>
            </a:r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Catalizador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6071 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Tx/>
              <a:buChar char="•"/>
              <a:defRPr/>
            </a:pPr>
            <a:endParaRPr lang="es-ES" altLang="es-E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ángulo redondeado 11"/>
          <p:cNvSpPr/>
          <p:nvPr/>
        </p:nvSpPr>
        <p:spPr>
          <a:xfrm>
            <a:off x="8974241" y="4375658"/>
            <a:ext cx="2708728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1.360.0390                        Barniz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3" name="Picture 3" descr="1.360.0315-5L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4" b="90156" l="28735" r="66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46" r="28186" b="6204"/>
          <a:stretch/>
        </p:blipFill>
        <p:spPr bwMode="auto">
          <a:xfrm>
            <a:off x="9269178" y="1905000"/>
            <a:ext cx="2118854" cy="266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4979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6070 (hasta 26ºC):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s-ES" altLang="es-E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 @ 60ºC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 @ 40ºC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 @ 20ºC 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6071 (Altas </a:t>
            </a:r>
            <a:r>
              <a:rPr lang="es-ES" altLang="es-ES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Tª’s</a:t>
            </a: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grandes superficies):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 @ 60ºC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 @ 40ºC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 @ 20ºC </a:t>
            </a:r>
          </a:p>
          <a:p>
            <a:pPr lvl="1" indent="0" algn="just">
              <a:spcAft>
                <a:spcPts val="1200"/>
              </a:spcAft>
              <a:buNone/>
              <a:defRPr/>
            </a:pPr>
            <a:endParaRPr lang="es-ES" sz="1600" kern="0" dirty="0" smtClean="0"/>
          </a:p>
        </p:txBody>
      </p:sp>
      <p:pic>
        <p:nvPicPr>
          <p:cNvPr id="18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178" y="2124076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ángulo redondeado 18"/>
          <p:cNvSpPr/>
          <p:nvPr/>
        </p:nvSpPr>
        <p:spPr>
          <a:xfrm>
            <a:off x="8974241" y="4375658"/>
            <a:ext cx="2708728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1.360.0390                        Barniz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0" name="Picture 3" descr="1.360.0315-5L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4" b="90156" l="28735" r="66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46" r="28186" b="6204"/>
          <a:stretch/>
        </p:blipFill>
        <p:spPr bwMode="auto">
          <a:xfrm>
            <a:off x="9269178" y="1905000"/>
            <a:ext cx="2118854" cy="266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98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 usarse </a:t>
            </a: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800" kern="0" dirty="0" smtClean="0"/>
              <a:t>reparaciones de </a:t>
            </a:r>
            <a:r>
              <a:rPr lang="es-ES" sz="1800" kern="0" dirty="0"/>
              <a:t>1 a 3 paneles </a:t>
            </a:r>
            <a:r>
              <a:rPr lang="es-ES" sz="1800" kern="0" dirty="0" smtClean="0"/>
              <a:t>y </a:t>
            </a:r>
            <a:r>
              <a:rPr lang="es-ES" sz="1800" kern="0" dirty="0"/>
              <a:t>de vehículo completo </a:t>
            </a:r>
            <a:r>
              <a:rPr lang="es-ES" sz="1800" kern="0" dirty="0" smtClean="0"/>
              <a:t>con </a:t>
            </a:r>
            <a:r>
              <a:rPr lang="es-ES" sz="1800" kern="0" dirty="0"/>
              <a:t>una facilidad de aplicación y un nivel de acabado excelentes</a:t>
            </a:r>
            <a:r>
              <a:rPr lang="es-ES" sz="1800" kern="0" dirty="0" smtClean="0"/>
              <a:t>.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Proceso de mezcla y secado: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r>
              <a:rPr lang="nl-NL" sz="1600" kern="0" dirty="0"/>
              <a:t>1.360.0390	</a:t>
            </a:r>
            <a:r>
              <a:rPr lang="nl-NL" sz="1600" kern="0" dirty="0" smtClean="0"/>
              <a:t>2 </a:t>
            </a:r>
            <a:r>
              <a:rPr lang="nl-NL" sz="1600" kern="0" dirty="0"/>
              <a:t>vol		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r>
              <a:rPr lang="nl-NL" sz="1600" kern="0" dirty="0"/>
              <a:t>1.954.2935         	2 vol                                                                            </a:t>
            </a:r>
          </a:p>
          <a:p>
            <a:pPr marL="1076325" lvl="3" indent="0" algn="just">
              <a:spcAft>
                <a:spcPts val="1200"/>
              </a:spcAft>
              <a:buNone/>
              <a:defRPr/>
            </a:pPr>
            <a:r>
              <a:rPr lang="nl-NL" sz="1600" kern="0" dirty="0"/>
              <a:t>1.921.6070/71*     	0.5 vol</a:t>
            </a:r>
          </a:p>
          <a:p>
            <a:pPr marL="1076325" lvl="3" indent="0" algn="just">
              <a:spcAft>
                <a:spcPts val="1200"/>
              </a:spcAft>
              <a:buNone/>
              <a:defRPr/>
            </a:pPr>
            <a:r>
              <a:rPr lang="es-ES" sz="1600" kern="0" dirty="0" smtClean="0"/>
              <a:t>Viscosidad </a:t>
            </a:r>
            <a:r>
              <a:rPr lang="es-ES" sz="1600" kern="0" dirty="0"/>
              <a:t>de aplicación: 16 – 18 </a:t>
            </a:r>
            <a:r>
              <a:rPr lang="es-ES" sz="1600" kern="0" dirty="0" err="1" smtClean="0"/>
              <a:t>seg</a:t>
            </a:r>
            <a:r>
              <a:rPr lang="es-ES" sz="1600" kern="0" dirty="0" smtClean="0"/>
              <a:t>.</a:t>
            </a:r>
            <a:r>
              <a:rPr lang="pt-BR" sz="1600" kern="0" dirty="0"/>
              <a:t> DIN4 a 20°C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r>
              <a:rPr lang="es-ES" sz="1600" kern="0" dirty="0" smtClean="0"/>
              <a:t>Vida </a:t>
            </a:r>
            <a:r>
              <a:rPr lang="es-ES" sz="1600" kern="0" dirty="0"/>
              <a:t>de la mezcla a </a:t>
            </a:r>
            <a:r>
              <a:rPr lang="es-ES" sz="1600" kern="0" dirty="0" smtClean="0"/>
              <a:t>20ºC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r>
              <a:rPr lang="pt-BR" sz="1600" kern="0" dirty="0"/>
              <a:t>6070 	1 hora a 20ºC DIN4.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r>
              <a:rPr lang="pt-BR" sz="1600" kern="0" dirty="0"/>
              <a:t>6071 	2 horas a 20ºC DIN4.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endParaRPr lang="es-ES" sz="1600" kern="0" dirty="0" smtClean="0"/>
          </a:p>
          <a:p>
            <a:pPr marL="1076325" lvl="3" indent="0" algn="just">
              <a:spcAft>
                <a:spcPts val="0"/>
              </a:spcAft>
              <a:buNone/>
              <a:defRPr/>
            </a:pPr>
            <a:endParaRPr lang="es-ES" sz="1600" kern="0" dirty="0" smtClean="0"/>
          </a:p>
          <a:p>
            <a:pPr lvl="1" indent="0" algn="just">
              <a:spcAft>
                <a:spcPts val="1200"/>
              </a:spcAft>
              <a:buNone/>
              <a:defRPr/>
            </a:pPr>
            <a:endParaRPr lang="es-ES" sz="1600" kern="0" dirty="0" smtClean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95465"/>
            <a:ext cx="69065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ictogram 4_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16" y="4061033"/>
            <a:ext cx="676142" cy="67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128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34" y="4854670"/>
            <a:ext cx="671224" cy="66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4419600" y="3791366"/>
            <a:ext cx="348204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050" i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* Dependiendo del tamaño y temperatura de aplicación</a:t>
            </a:r>
          </a:p>
        </p:txBody>
      </p:sp>
      <p:sp>
        <p:nvSpPr>
          <p:cNvPr id="19" name="Rectángulo redondeado 18"/>
          <p:cNvSpPr/>
          <p:nvPr/>
        </p:nvSpPr>
        <p:spPr>
          <a:xfrm>
            <a:off x="8974241" y="4375658"/>
            <a:ext cx="2708728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1.360.0390                        Barniz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20" name="Picture 3" descr="1.360.0315-5L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94" b="90156" l="28735" r="66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46" r="28186" b="6204"/>
          <a:stretch/>
        </p:blipFill>
        <p:spPr bwMode="auto">
          <a:xfrm>
            <a:off x="9269178" y="1905000"/>
            <a:ext cx="2118854" cy="266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75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altLang="es-ES" dirty="0">
                <a:solidFill>
                  <a:prstClr val="black"/>
                </a:solidFill>
                <a:latin typeface="Arial" panose="020B0604020202020204" pitchFamily="34" charset="0"/>
              </a:rPr>
              <a:t>Otros datos técnicos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698500" lvl="2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Aplicación: Proceso de 2 </a:t>
            </a: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manos</a:t>
            </a:r>
          </a:p>
          <a:p>
            <a:pPr marL="698500" lvl="2" indent="-342900" algn="just">
              <a:spcAft>
                <a:spcPts val="1200"/>
              </a:spcAft>
              <a:buFontTx/>
              <a:buChar char="•"/>
              <a:defRPr/>
            </a:pPr>
            <a:endParaRPr lang="es-ES" altLang="es-ES" sz="1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8500" lvl="2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Aplicar 1 mano ligera/media y 1 mano completa.</a:t>
            </a:r>
          </a:p>
          <a:p>
            <a:pPr marL="881063" lvl="3" indent="-342900" algn="just">
              <a:spcAft>
                <a:spcPts val="1200"/>
              </a:spcAft>
              <a:buFont typeface="Arial" panose="020B0604020202020204" pitchFamily="34" charset="0"/>
              <a:buChar char="-"/>
              <a:defRPr/>
            </a:pP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1º mano debe ser aplicada como una mano ligera y cerrada.</a:t>
            </a:r>
          </a:p>
          <a:p>
            <a:pPr marL="881063" lvl="3" indent="-342900" algn="just">
              <a:spcAft>
                <a:spcPts val="1200"/>
              </a:spcAft>
              <a:buFont typeface="Arial" panose="020B0604020202020204" pitchFamily="34" charset="0"/>
              <a:buChar char="-"/>
              <a:defRPr/>
            </a:pP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2º mano es una mano completa.</a:t>
            </a:r>
          </a:p>
          <a:p>
            <a:pPr marL="698500" lvl="2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Evaporación </a:t>
            </a: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manos: 5 minutos</a:t>
            </a:r>
          </a:p>
          <a:p>
            <a:pPr marL="698500" lvl="2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n-U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de la película: </a:t>
            </a:r>
            <a:r>
              <a:rPr lang="es-ES" alt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– 60 micras</a:t>
            </a:r>
          </a:p>
          <a:p>
            <a:pPr lvl="2" indent="0" algn="just">
              <a:spcAft>
                <a:spcPts val="1200"/>
              </a:spcAft>
              <a:buNone/>
              <a:defRPr/>
            </a:pPr>
            <a:endParaRPr lang="es-ES" altLang="es-ES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 lvl="3" indent="0" algn="just">
              <a:spcAft>
                <a:spcPts val="0"/>
              </a:spcAft>
              <a:buNone/>
              <a:defRPr/>
            </a:pPr>
            <a:endParaRPr lang="es-ES" sz="1600" kern="0" dirty="0" smtClean="0"/>
          </a:p>
          <a:p>
            <a:pPr marL="1076325" lvl="3" indent="0" algn="just">
              <a:spcAft>
                <a:spcPts val="0"/>
              </a:spcAft>
              <a:buNone/>
              <a:defRPr/>
            </a:pPr>
            <a:endParaRPr lang="es-ES" sz="1600" kern="0" dirty="0" smtClean="0"/>
          </a:p>
          <a:p>
            <a:pPr lvl="1" indent="0" algn="just">
              <a:spcAft>
                <a:spcPts val="1200"/>
              </a:spcAft>
              <a:buNone/>
              <a:defRPr/>
            </a:pPr>
            <a:endParaRPr lang="es-ES" sz="1600" kern="0" dirty="0" smtClean="0"/>
          </a:p>
        </p:txBody>
      </p:sp>
      <p:pic>
        <p:nvPicPr>
          <p:cNvPr id="11" name="Bild 1"/>
          <p:cNvPicPr/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81" y="1676402"/>
            <a:ext cx="644739" cy="5904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ángulo redondeado 11"/>
          <p:cNvSpPr/>
          <p:nvPr/>
        </p:nvSpPr>
        <p:spPr>
          <a:xfrm>
            <a:off x="8974241" y="4375658"/>
            <a:ext cx="2708728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1.360.0390                        Barniz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3" name="Picture 3" descr="1.360.0315-5L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94" b="90156" l="28735" r="66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46" r="28186" b="6204"/>
          <a:stretch/>
        </p:blipFill>
        <p:spPr bwMode="auto">
          <a:xfrm>
            <a:off x="9269178" y="1905000"/>
            <a:ext cx="2118854" cy="266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57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altLang="es-ES" dirty="0">
                <a:solidFill>
                  <a:prstClr val="black"/>
                </a:solidFill>
                <a:latin typeface="Arial" panose="020B0604020202020204" pitchFamily="34" charset="0"/>
              </a:rPr>
              <a:t>Otros datos técnicos</a:t>
            </a:r>
          </a:p>
        </p:txBody>
      </p:sp>
      <p:pic>
        <p:nvPicPr>
          <p:cNvPr id="8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81150"/>
            <a:ext cx="2052637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4391039" y="4572000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b="1" dirty="0">
                <a:solidFill>
                  <a:prstClr val="black"/>
                </a:solidFill>
                <a:latin typeface="Helvetica" panose="020B0604020202020204" pitchFamily="34" charset="0"/>
              </a:rPr>
              <a:t>Hoja de </a:t>
            </a:r>
            <a:r>
              <a:rPr lang="es-ES" altLang="es-ES" b="1" dirty="0" smtClean="0">
                <a:solidFill>
                  <a:prstClr val="black"/>
                </a:solidFill>
                <a:latin typeface="Helvetica" panose="020B0604020202020204" pitchFamily="34" charset="0"/>
              </a:rPr>
              <a:t>venta (</a:t>
            </a:r>
            <a:r>
              <a:rPr lang="es-ES" altLang="es-ES" b="1" dirty="0" err="1" smtClean="0">
                <a:solidFill>
                  <a:prstClr val="black"/>
                </a:solidFill>
                <a:latin typeface="Helvetica" panose="020B0604020202020204" pitchFamily="34" charset="0"/>
              </a:rPr>
              <a:t>pdf</a:t>
            </a:r>
            <a:r>
              <a:rPr lang="es-ES" altLang="es-ES" b="1" dirty="0" smtClean="0">
                <a:solidFill>
                  <a:prstClr val="black"/>
                </a:solidFill>
                <a:latin typeface="Helvetica" panose="020B0604020202020204" pitchFamily="34" charset="0"/>
              </a:rPr>
              <a:t>)</a:t>
            </a:r>
            <a:endParaRPr lang="es-ES" altLang="es-ES" b="1" dirty="0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pic>
        <p:nvPicPr>
          <p:cNvPr id="10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133600"/>
            <a:ext cx="116205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1802282" y="3295650"/>
            <a:ext cx="808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b="1" dirty="0">
                <a:solidFill>
                  <a:prstClr val="black"/>
                </a:solidFill>
                <a:latin typeface="Helvetica" panose="020B0604020202020204" pitchFamily="34" charset="0"/>
              </a:rPr>
              <a:t>Video</a:t>
            </a:r>
          </a:p>
        </p:txBody>
      </p:sp>
      <p:sp>
        <p:nvSpPr>
          <p:cNvPr id="12" name="Textfeld 5"/>
          <p:cNvSpPr txBox="1">
            <a:spLocks noChangeArrowheads="1"/>
          </p:cNvSpPr>
          <p:nvPr/>
        </p:nvSpPr>
        <p:spPr bwMode="auto">
          <a:xfrm>
            <a:off x="965856" y="3659773"/>
            <a:ext cx="258762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  <a:cs typeface="Helvetica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  <a:cs typeface="Helvetica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  <a:cs typeface="Helvetica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  <a:cs typeface="Helvetica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  <a:cs typeface="Helvetic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  <a:cs typeface="Helvetic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  <a:cs typeface="Helvetic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  <a:cs typeface="Helvetic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Helvetica" charset="0"/>
                <a:ea typeface="ＭＳ Ｐゴシック" pitchFamily="34" charset="-128"/>
                <a:cs typeface="Helvetica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</a:rPr>
              <a:t>Disponible </a:t>
            </a:r>
            <a:r>
              <a:rPr lang="es-ES" altLang="es-ES" sz="1600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</a:rPr>
              <a:t>próximamente</a:t>
            </a:r>
            <a:endParaRPr lang="es-ES" altLang="es-ES" sz="1600" dirty="0">
              <a:solidFill>
                <a:prstClr val="black">
                  <a:lumMod val="50000"/>
                  <a:lumOff val="50000"/>
                </a:prstClr>
              </a:solidFill>
              <a:latin typeface="Arial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876324" y="4878903"/>
            <a:ext cx="3531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altLang="es-ES" dirty="0">
                <a:solidFill>
                  <a:prstClr val="black">
                    <a:lumMod val="50000"/>
                    <a:lumOff val="50000"/>
                  </a:prstClr>
                </a:solidFill>
                <a:latin typeface="Arial" pitchFamily="34" charset="0"/>
              </a:rPr>
              <a:t>Díptico disponible próximamente</a:t>
            </a:r>
          </a:p>
        </p:txBody>
      </p:sp>
      <p:sp>
        <p:nvSpPr>
          <p:cNvPr id="16" name="Rectángulo redondeado 15"/>
          <p:cNvSpPr/>
          <p:nvPr/>
        </p:nvSpPr>
        <p:spPr>
          <a:xfrm>
            <a:off x="8974241" y="4375658"/>
            <a:ext cx="2708728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1.360.0390                        Barniz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7" name="Picture 3" descr="1.360.0315-5L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94" b="90156" l="28735" r="66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46" r="28186" b="6204"/>
          <a:stretch/>
        </p:blipFill>
        <p:spPr bwMode="auto">
          <a:xfrm>
            <a:off x="9269178" y="1905000"/>
            <a:ext cx="2118854" cy="266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441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/>
              <a:t>BARNICES </a:t>
            </a:r>
            <a:r>
              <a:rPr lang="es-ES" sz="3200" kern="0" dirty="0" smtClean="0"/>
              <a:t>UHS Extra Clear</a:t>
            </a:r>
            <a:endParaRPr lang="es-ES" sz="3200" kern="0" dirty="0"/>
          </a:p>
        </p:txBody>
      </p:sp>
      <p:sp>
        <p:nvSpPr>
          <p:cNvPr id="20" name="Rectángulo redondeado 19"/>
          <p:cNvSpPr/>
          <p:nvPr/>
        </p:nvSpPr>
        <p:spPr>
          <a:xfrm>
            <a:off x="2676863" y="4083558"/>
            <a:ext cx="2708728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1.360.0390                        Barniz UHS </a:t>
            </a:r>
          </a:p>
        </p:txBody>
      </p:sp>
      <p:pic>
        <p:nvPicPr>
          <p:cNvPr id="25" name="Picture 3" descr="1.360.0315-5L.jpg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4" b="90156" l="28735" r="66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46" r="28186" b="6204"/>
          <a:stretch/>
        </p:blipFill>
        <p:spPr bwMode="auto">
          <a:xfrm>
            <a:off x="2971800" y="1612900"/>
            <a:ext cx="2118854" cy="266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ángulo redondeado 25"/>
          <p:cNvSpPr/>
          <p:nvPr/>
        </p:nvSpPr>
        <p:spPr>
          <a:xfrm>
            <a:off x="6056447" y="4083558"/>
            <a:ext cx="2708728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1.360.0395                        Barniz                               Extra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69"/>
          <a:stretch/>
        </p:blipFill>
        <p:spPr>
          <a:xfrm>
            <a:off x="6402975" y="1638300"/>
            <a:ext cx="1672702" cy="24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kern="0" dirty="0"/>
              <a:t>Control de </a:t>
            </a:r>
            <a:r>
              <a:rPr lang="es-ES" kern="0" dirty="0" smtClean="0"/>
              <a:t>exposición</a:t>
            </a:r>
            <a:r>
              <a:rPr lang="en-GB" kern="0" dirty="0" smtClean="0"/>
              <a:t> </a:t>
            </a:r>
            <a:r>
              <a:rPr lang="en-GB" kern="0" dirty="0"/>
              <a:t>a </a:t>
            </a:r>
            <a:r>
              <a:rPr lang="en-GB" kern="0" dirty="0" err="1" smtClean="0"/>
              <a:t>Isocianatos</a:t>
            </a:r>
            <a:endParaRPr lang="es-ES" sz="24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fontAlgn="auto" hangingPunct="1">
              <a:defRPr/>
            </a:pPr>
            <a:r>
              <a:rPr lang="es-ES" dirty="0"/>
              <a:t>Los cuatro aspectos relacionados con la protección de la salud en </a:t>
            </a:r>
            <a:r>
              <a:rPr lang="es-ES" dirty="0" smtClean="0"/>
              <a:t>las cabinas </a:t>
            </a:r>
            <a:r>
              <a:rPr lang="es-ES" dirty="0"/>
              <a:t>de pintado de vehículos </a:t>
            </a:r>
            <a:r>
              <a:rPr lang="es-ES" dirty="0" smtClean="0"/>
              <a:t>:</a:t>
            </a:r>
          </a:p>
          <a:p>
            <a:pPr marL="457200" indent="-457200" eaLnBrk="1" fontAlgn="auto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es-ES" dirty="0"/>
              <a:t>Reducen, pero no evitan la exposición del pintor</a:t>
            </a:r>
          </a:p>
          <a:p>
            <a:pPr marL="457200" indent="-457200" eaLnBrk="1" fontAlgn="auto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es-ES" dirty="0"/>
              <a:t>Evitan la dispersión de pulverización fuera de la zona de pintado</a:t>
            </a:r>
          </a:p>
          <a:p>
            <a:pPr marL="457200" indent="-457200" eaLnBrk="1" fontAlgn="auto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es-ES" dirty="0"/>
              <a:t>Evitan la dispersión de vapores durante el horneado</a:t>
            </a:r>
          </a:p>
          <a:p>
            <a:pPr marL="457200" indent="-457200" eaLnBrk="1" fontAlgn="auto" hangingPunct="1">
              <a:lnSpc>
                <a:spcPct val="150000"/>
              </a:lnSpc>
              <a:buFont typeface="+mj-lt"/>
              <a:buAutoNum type="arabicPeriod"/>
              <a:defRPr/>
            </a:pPr>
            <a:r>
              <a:rPr lang="es-ES" dirty="0"/>
              <a:t>Evitan la exposición de terceras personas dentro y fuera de la zona de trabajo</a:t>
            </a:r>
          </a:p>
          <a:p>
            <a:pPr eaLnBrk="1" fontAlgn="auto" hangingPunct="1">
              <a:defRPr/>
            </a:pPr>
            <a:endParaRPr lang="es-ES" dirty="0"/>
          </a:p>
        </p:txBody>
      </p:sp>
      <p:sp>
        <p:nvSpPr>
          <p:cNvPr id="23556" name="Rectángulo 3"/>
          <p:cNvSpPr>
            <a:spLocks noChangeArrowheads="1"/>
          </p:cNvSpPr>
          <p:nvPr/>
        </p:nvSpPr>
        <p:spPr bwMode="auto">
          <a:xfrm>
            <a:off x="1371600" y="4648200"/>
            <a:ext cx="84963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 importante conocer el “Tiempo de descontaminación” de la cabina, para controlar la exposición a </a:t>
            </a:r>
            <a:r>
              <a:rPr kumimoji="0" lang="es-ES" altLang="es-ES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Isocianatos</a:t>
            </a:r>
            <a:r>
              <a:rPr kumimoji="0" lang="es-ES" altLang="es-ES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en el puesto de trabajo</a:t>
            </a:r>
          </a:p>
        </p:txBody>
      </p:sp>
    </p:spTree>
    <p:extLst>
      <p:ext uri="{BB962C8B-B14F-4D97-AF65-F5344CB8AC3E}">
        <p14:creationId xmlns:p14="http://schemas.microsoft.com/office/powerpoint/2010/main" val="284304123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088294" cy="3886198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Lanzamiento del Barniz </a:t>
            </a:r>
            <a:r>
              <a:rPr 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Altas </a:t>
            </a:r>
            <a:r>
              <a:rPr 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Temperaturas en Junio 2018.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Principales beneficios:</a:t>
            </a:r>
          </a:p>
          <a:p>
            <a:pPr marL="468313" lvl="1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Secado </a:t>
            </a: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10 minutos a 60º</a:t>
            </a:r>
          </a:p>
          <a:p>
            <a:pPr marL="468313" lvl="1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Rapidez </a:t>
            </a: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reducir tiempos de reparación y costes energéticos.</a:t>
            </a:r>
          </a:p>
          <a:p>
            <a:pPr marL="468313" lvl="1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 </a:t>
            </a: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 final</a:t>
            </a:r>
          </a:p>
          <a:p>
            <a:pPr marL="468313" lvl="1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Adecuado </a:t>
            </a: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cualquier tipo de reparación</a:t>
            </a:r>
          </a:p>
          <a:p>
            <a:pPr marL="468313" lvl="1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s-E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Facilidad </a:t>
            </a:r>
            <a:r>
              <a:rPr lang="es-E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uso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828800" y="4993218"/>
            <a:ext cx="3852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>
                <a:solidFill>
                  <a:prstClr val="black"/>
                </a:solidFill>
                <a:latin typeface="Helvetica" panose="020B0604020202020204" pitchFamily="34" charset="0"/>
              </a:rPr>
              <a:t>Extra </a:t>
            </a:r>
            <a:r>
              <a:rPr lang="en-US" altLang="en-US" b="1" dirty="0" err="1">
                <a:solidFill>
                  <a:prstClr val="black"/>
                </a:solidFill>
                <a:latin typeface="Helvetica" panose="020B0604020202020204" pitchFamily="34" charset="0"/>
              </a:rPr>
              <a:t>Rapidez</a:t>
            </a:r>
            <a:r>
              <a:rPr lang="en-US" altLang="en-US" b="1" dirty="0">
                <a:solidFill>
                  <a:prstClr val="black"/>
                </a:solidFill>
                <a:latin typeface="Helvetica" panose="020B0604020202020204" pitchFamily="34" charset="0"/>
              </a:rPr>
              <a:t> – Extra </a:t>
            </a:r>
            <a:r>
              <a:rPr lang="en-US" altLang="en-US" b="1" dirty="0" err="1">
                <a:solidFill>
                  <a:prstClr val="black"/>
                </a:solidFill>
                <a:latin typeface="Helvetica" panose="020B0604020202020204" pitchFamily="34" charset="0"/>
              </a:rPr>
              <a:t>Resultados</a:t>
            </a:r>
            <a:endParaRPr lang="en-GB" altLang="en-US" sz="3200" dirty="0">
              <a:solidFill>
                <a:prstClr val="black"/>
              </a:solidFill>
              <a:latin typeface="Helvetica" panose="020B0604020202020204" pitchFamily="34" charset="0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9096654" y="4266632"/>
            <a:ext cx="2708728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1.360.0395                        Barniz                               Extra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69"/>
          <a:stretch/>
        </p:blipFill>
        <p:spPr>
          <a:xfrm>
            <a:off x="9443182" y="1821374"/>
            <a:ext cx="1672702" cy="24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656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1"/>
            <a:ext cx="7088294" cy="1352619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gama</a:t>
            </a:r>
            <a:r>
              <a:rPr lang="en-GB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compacta</a:t>
            </a:r>
            <a:r>
              <a:rPr lang="en-GB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catalizador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y 2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diluyentes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específicos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para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aplicaciones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estándar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bien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para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altas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temperaturas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o </a:t>
            </a:r>
            <a:r>
              <a:rPr lang="en-US" sz="1800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grandes</a:t>
            </a:r>
            <a:r>
              <a:rPr lang="en-US" sz="18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superficies.</a:t>
            </a:r>
          </a:p>
          <a:p>
            <a:pPr>
              <a:lnSpc>
                <a:spcPct val="150000"/>
              </a:lnSpc>
              <a:spcBef>
                <a:spcPct val="0"/>
              </a:spcBef>
              <a:defRPr/>
            </a:pPr>
            <a:r>
              <a:rPr lang="en-GB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04" y="3029021"/>
            <a:ext cx="2975569" cy="227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621828" y="3273420"/>
            <a:ext cx="547482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1.360.0390/E5   </a:t>
            </a:r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</a:t>
            </a:r>
            <a:r>
              <a:rPr lang="en-US" dirty="0" err="1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Barniz</a:t>
            </a:r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UHS Extra 390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1.954.2935/E2.5  </a:t>
            </a:r>
            <a:r>
              <a:rPr lang="en-US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Catalizador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UHS 2935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1.921.6070/E1 </a:t>
            </a:r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 </a:t>
            </a:r>
            <a:r>
              <a:rPr lang="en-US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Diluyente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Catalizador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6070</a:t>
            </a:r>
          </a:p>
          <a:p>
            <a:pPr marL="285750" indent="-285750">
              <a:lnSpc>
                <a:spcPct val="150000"/>
              </a:lnSpc>
              <a:spcBef>
                <a:spcPct val="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1.921.6071/E1  </a:t>
            </a:r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  </a:t>
            </a:r>
            <a:r>
              <a:rPr lang="en-US" dirty="0" err="1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Diluyente</a:t>
            </a:r>
            <a:r>
              <a:rPr lang="en-US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Catalizador</a:t>
            </a:r>
            <a:r>
              <a:rPr lang="en-US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6071 </a:t>
            </a:r>
            <a:endParaRPr lang="en-GB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spcAft>
                <a:spcPts val="600"/>
              </a:spcAft>
              <a:buFontTx/>
              <a:buChar char="•"/>
              <a:defRPr/>
            </a:pPr>
            <a:endParaRPr lang="es-ES" altLang="es-E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9096654" y="4266632"/>
            <a:ext cx="2708728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1.360.0395                        Barniz                               Extra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69"/>
          <a:stretch/>
        </p:blipFill>
        <p:spPr>
          <a:xfrm>
            <a:off x="9443182" y="1821374"/>
            <a:ext cx="1672702" cy="24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33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6070 (hasta 26ºC):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s-ES" altLang="es-E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 @ 60ºC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 @ 40ºC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 @ 20ºC 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ES" altLang="es-E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6071 (Altas </a:t>
            </a:r>
            <a:r>
              <a:rPr lang="es-ES" altLang="es-ES" sz="1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Tª’s</a:t>
            </a:r>
            <a:r>
              <a:rPr lang="es-ES" altLang="es-ES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grandes superficies):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 @ 60ºC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 @ 40ºC</a:t>
            </a:r>
          </a:p>
          <a:p>
            <a:pPr marL="525463" lvl="1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es-ES" altLang="es-E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minutos @ 20ºC </a:t>
            </a:r>
          </a:p>
          <a:p>
            <a:pPr lvl="1" indent="0" algn="just">
              <a:spcAft>
                <a:spcPts val="1200"/>
              </a:spcAft>
              <a:buNone/>
              <a:defRPr/>
            </a:pPr>
            <a:endParaRPr lang="es-ES" sz="1600" kern="0" dirty="0" smtClean="0"/>
          </a:p>
        </p:txBody>
      </p:sp>
      <p:sp>
        <p:nvSpPr>
          <p:cNvPr id="10" name="Rectángulo redondeado 9"/>
          <p:cNvSpPr/>
          <p:nvPr/>
        </p:nvSpPr>
        <p:spPr>
          <a:xfrm>
            <a:off x="9096654" y="4266632"/>
            <a:ext cx="2708728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1.360.0395                        Barniz                               Extra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69"/>
          <a:stretch/>
        </p:blipFill>
        <p:spPr>
          <a:xfrm>
            <a:off x="9443182" y="1821374"/>
            <a:ext cx="1672702" cy="24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altLang="es-ES" sz="1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Puede usarse </a:t>
            </a:r>
            <a:r>
              <a:rPr lang="es-ES" altLang="es-ES" sz="1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1800" kern="0" dirty="0" smtClean="0"/>
              <a:t>reparaciones de </a:t>
            </a:r>
            <a:r>
              <a:rPr lang="es-ES" sz="1800" kern="0" dirty="0"/>
              <a:t>1 a 3 paneles </a:t>
            </a:r>
            <a:r>
              <a:rPr lang="es-ES" sz="1800" kern="0" dirty="0" smtClean="0"/>
              <a:t>y </a:t>
            </a:r>
            <a:r>
              <a:rPr lang="es-ES" sz="1800" kern="0" dirty="0"/>
              <a:t>de vehículo completo </a:t>
            </a:r>
            <a:r>
              <a:rPr lang="es-ES" sz="1800" kern="0" dirty="0" smtClean="0"/>
              <a:t>con </a:t>
            </a:r>
            <a:r>
              <a:rPr lang="es-ES" sz="1800" kern="0" dirty="0"/>
              <a:t>una facilidad de aplicación y un nivel de acabado excelentes</a:t>
            </a:r>
            <a:r>
              <a:rPr lang="es-ES" sz="1800" kern="0" dirty="0" smtClean="0"/>
              <a:t>.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Proceso de mezcla y secado: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r>
              <a:rPr lang="nl-NL" sz="1600" kern="0" dirty="0" smtClean="0"/>
              <a:t>1.360.0395</a:t>
            </a:r>
            <a:r>
              <a:rPr lang="nl-NL" sz="1600" kern="0" dirty="0"/>
              <a:t>	</a:t>
            </a:r>
            <a:r>
              <a:rPr lang="nl-NL" sz="1600" kern="0" dirty="0" smtClean="0"/>
              <a:t>2 </a:t>
            </a:r>
            <a:r>
              <a:rPr lang="nl-NL" sz="1600" kern="0" dirty="0"/>
              <a:t>vol		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r>
              <a:rPr lang="nl-NL" sz="1600" kern="0" dirty="0"/>
              <a:t>1.954.2935         	2 vol                                                                            </a:t>
            </a:r>
          </a:p>
          <a:p>
            <a:pPr marL="1076325" lvl="3" indent="0" algn="just">
              <a:spcAft>
                <a:spcPts val="1200"/>
              </a:spcAft>
              <a:buNone/>
              <a:defRPr/>
            </a:pPr>
            <a:r>
              <a:rPr lang="nl-NL" sz="1600" kern="0" dirty="0" smtClean="0"/>
              <a:t>1.921.6072     </a:t>
            </a:r>
            <a:r>
              <a:rPr lang="nl-NL" sz="1600" kern="0" dirty="0"/>
              <a:t>	</a:t>
            </a:r>
            <a:r>
              <a:rPr lang="nl-NL" sz="1600" kern="0" dirty="0" smtClean="0"/>
              <a:t>0.6 </a:t>
            </a:r>
            <a:r>
              <a:rPr lang="nl-NL" sz="1600" kern="0" dirty="0"/>
              <a:t>vol</a:t>
            </a:r>
          </a:p>
          <a:p>
            <a:pPr marL="1076325" lvl="3" indent="0" algn="just">
              <a:spcAft>
                <a:spcPts val="1200"/>
              </a:spcAft>
              <a:buNone/>
              <a:defRPr/>
            </a:pPr>
            <a:r>
              <a:rPr lang="es-ES" sz="1600" kern="0" dirty="0" smtClean="0"/>
              <a:t>Viscosidad </a:t>
            </a:r>
            <a:r>
              <a:rPr lang="es-ES" sz="1600" kern="0" dirty="0"/>
              <a:t>de aplicación: </a:t>
            </a:r>
            <a:r>
              <a:rPr lang="es-ES" sz="1600" kern="0" dirty="0" smtClean="0"/>
              <a:t>17 </a:t>
            </a:r>
            <a:r>
              <a:rPr lang="es-ES" sz="1600" kern="0" dirty="0"/>
              <a:t>– </a:t>
            </a:r>
            <a:r>
              <a:rPr lang="es-ES" sz="1600" kern="0" dirty="0" smtClean="0"/>
              <a:t>19 </a:t>
            </a:r>
            <a:r>
              <a:rPr lang="es-ES" sz="1600" kern="0" dirty="0" err="1" smtClean="0"/>
              <a:t>seg</a:t>
            </a:r>
            <a:r>
              <a:rPr lang="es-ES" sz="1600" kern="0" dirty="0" smtClean="0"/>
              <a:t>.</a:t>
            </a:r>
            <a:r>
              <a:rPr lang="pt-BR" sz="1600" kern="0" dirty="0"/>
              <a:t> DIN4 a 20°C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endParaRPr lang="es-ES" sz="1600" kern="0" dirty="0" smtClean="0"/>
          </a:p>
          <a:p>
            <a:pPr marL="1076325" lvl="3" indent="0" algn="just">
              <a:spcAft>
                <a:spcPts val="0"/>
              </a:spcAft>
              <a:buNone/>
              <a:defRPr/>
            </a:pPr>
            <a:r>
              <a:rPr lang="es-ES" sz="1600" kern="0" dirty="0" smtClean="0"/>
              <a:t>Vida </a:t>
            </a:r>
            <a:r>
              <a:rPr lang="es-ES" sz="1600" kern="0" dirty="0"/>
              <a:t>de la mezcla a </a:t>
            </a:r>
            <a:r>
              <a:rPr lang="es-ES" sz="1600" kern="0" dirty="0" smtClean="0"/>
              <a:t>20ºC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r>
              <a:rPr lang="pt-BR" sz="1600" kern="0" dirty="0" smtClean="0"/>
              <a:t>6072 </a:t>
            </a:r>
            <a:r>
              <a:rPr lang="pt-BR" sz="1600" kern="0" dirty="0"/>
              <a:t>	1 hora a 20ºC DIN4.</a:t>
            </a:r>
          </a:p>
          <a:p>
            <a:pPr marL="1076325" lvl="3" indent="0" algn="just">
              <a:spcAft>
                <a:spcPts val="0"/>
              </a:spcAft>
              <a:buNone/>
              <a:defRPr/>
            </a:pPr>
            <a:endParaRPr lang="es-ES" sz="1600" kern="0" dirty="0" smtClean="0"/>
          </a:p>
          <a:p>
            <a:pPr marL="1076325" lvl="3" indent="0" algn="just">
              <a:spcAft>
                <a:spcPts val="0"/>
              </a:spcAft>
              <a:buNone/>
              <a:defRPr/>
            </a:pPr>
            <a:endParaRPr lang="es-ES" sz="1600" kern="0" dirty="0" smtClean="0"/>
          </a:p>
          <a:p>
            <a:pPr lvl="1" indent="0" algn="just">
              <a:spcAft>
                <a:spcPts val="1200"/>
              </a:spcAft>
              <a:buNone/>
              <a:defRPr/>
            </a:pPr>
            <a:endParaRPr lang="es-ES" sz="1600" kern="0" dirty="0" smtClean="0"/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295465"/>
            <a:ext cx="690658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ictogram 4_1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16" y="4061033"/>
            <a:ext cx="676142" cy="67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128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034" y="4854670"/>
            <a:ext cx="671224" cy="66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ángulo 17"/>
          <p:cNvSpPr/>
          <p:nvPr/>
        </p:nvSpPr>
        <p:spPr>
          <a:xfrm>
            <a:off x="4419600" y="3791366"/>
            <a:ext cx="348204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050" i="1" dirty="0">
                <a:solidFill>
                  <a:prstClr val="black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* Dependiendo del tamaño y temperatura de aplicación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9096654" y="4266632"/>
            <a:ext cx="2708728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1.360.0395                        Barniz                               Extra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69"/>
          <a:stretch/>
        </p:blipFill>
        <p:spPr>
          <a:xfrm>
            <a:off x="9443182" y="1821374"/>
            <a:ext cx="1672702" cy="24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0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altLang="es-ES" dirty="0">
                <a:solidFill>
                  <a:prstClr val="black"/>
                </a:solidFill>
                <a:latin typeface="Arial" panose="020B0604020202020204" pitchFamily="34" charset="0"/>
              </a:rPr>
              <a:t>Otros datos técnicos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lvl="2" indent="0" algn="just">
              <a:spcAft>
                <a:spcPts val="1200"/>
              </a:spcAft>
              <a:buNone/>
              <a:defRPr/>
            </a:pPr>
            <a:endParaRPr lang="es-ES" altLang="es-ES" sz="1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76325" lvl="3" indent="0" algn="just">
              <a:spcAft>
                <a:spcPts val="0"/>
              </a:spcAft>
              <a:buNone/>
              <a:defRPr/>
            </a:pPr>
            <a:endParaRPr lang="es-ES" sz="1600" kern="0" dirty="0" smtClean="0"/>
          </a:p>
          <a:p>
            <a:pPr marL="1076325" lvl="3" indent="0" algn="just">
              <a:spcAft>
                <a:spcPts val="0"/>
              </a:spcAft>
              <a:buNone/>
              <a:defRPr/>
            </a:pPr>
            <a:endParaRPr lang="es-ES" sz="1600" kern="0" dirty="0" smtClean="0"/>
          </a:p>
          <a:p>
            <a:pPr lvl="1" indent="0" algn="just">
              <a:spcAft>
                <a:spcPts val="1200"/>
              </a:spcAft>
              <a:buNone/>
              <a:defRPr/>
            </a:pPr>
            <a:endParaRPr lang="es-ES" sz="1600" kern="0" dirty="0" smtClean="0"/>
          </a:p>
        </p:txBody>
      </p:sp>
      <p:graphicFrame>
        <p:nvGraphicFramePr>
          <p:cNvPr id="10" name="Tabl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952804"/>
              </p:ext>
            </p:extLst>
          </p:nvPr>
        </p:nvGraphicFramePr>
        <p:xfrm>
          <a:off x="990600" y="1905000"/>
          <a:ext cx="6096000" cy="1112838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8605775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669645201"/>
                    </a:ext>
                  </a:extLst>
                </a:gridCol>
              </a:tblGrid>
              <a:tr h="370946"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1800" dirty="0" err="1" smtClean="0"/>
                        <a:t>Caracteríticas</a:t>
                      </a:r>
                      <a:r>
                        <a:rPr lang="es-ES_tradnl" sz="1800" dirty="0" smtClean="0"/>
                        <a:t> del producto</a:t>
                      </a:r>
                      <a:r>
                        <a:rPr lang="es-ES_tradnl" sz="1800" baseline="0" dirty="0" smtClean="0"/>
                        <a:t> mezclado</a:t>
                      </a:r>
                      <a:endParaRPr lang="es-ES" sz="1800" dirty="0"/>
                    </a:p>
                  </a:txBody>
                  <a:tcPr marT="45733" marB="45733">
                    <a:solidFill>
                      <a:srgbClr val="C1191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8636653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Vida útil a 20º 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60 minutos</a:t>
                      </a:r>
                      <a:endParaRPr lang="es-ES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4028831377"/>
                  </a:ext>
                </a:extLst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Viscosidad DIN4/20º</a:t>
                      </a:r>
                      <a:endParaRPr lang="es-ES" sz="1800" dirty="0"/>
                    </a:p>
                  </a:txBody>
                  <a:tcPr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17-19 segundos</a:t>
                      </a:r>
                      <a:endParaRPr lang="es-ES" sz="1800" dirty="0"/>
                    </a:p>
                  </a:txBody>
                  <a:tcPr marT="45733" marB="45733"/>
                </a:tc>
                <a:extLst>
                  <a:ext uri="{0D108BD9-81ED-4DB2-BD59-A6C34878D82A}">
                    <a16:rowId xmlns:a16="http://schemas.microsoft.com/office/drawing/2014/main" val="1436413063"/>
                  </a:ext>
                </a:extLst>
              </a:tr>
            </a:tbl>
          </a:graphicData>
        </a:graphic>
      </p:graphicFrame>
      <p:graphicFrame>
        <p:nvGraphicFramePr>
          <p:cNvPr id="12" name="Tab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809636"/>
              </p:ext>
            </p:extLst>
          </p:nvPr>
        </p:nvGraphicFramePr>
        <p:xfrm>
          <a:off x="990600" y="3233737"/>
          <a:ext cx="6096000" cy="1482724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382665107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958457206"/>
                    </a:ext>
                  </a:extLst>
                </a:gridCol>
              </a:tblGrid>
              <a:tr h="370681">
                <a:tc gridSpan="2"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Secado</a:t>
                      </a:r>
                      <a:endParaRPr lang="es-ES" sz="1800" dirty="0"/>
                    </a:p>
                  </a:txBody>
                  <a:tcPr marT="45700" marB="45700">
                    <a:solidFill>
                      <a:srgbClr val="C1191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4531661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60ºC</a:t>
                      </a:r>
                      <a:endParaRPr lang="es-E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10-15 minutos</a:t>
                      </a:r>
                      <a:endParaRPr lang="es-ES" sz="1800" dirty="0"/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4259622758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40ºC</a:t>
                      </a:r>
                      <a:endParaRPr lang="es-E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30 minutos</a:t>
                      </a:r>
                      <a:endParaRPr lang="es-ES" sz="1800" dirty="0"/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1293836742"/>
                  </a:ext>
                </a:extLst>
              </a:tr>
              <a:tr h="370681"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20ºC</a:t>
                      </a:r>
                      <a:endParaRPr lang="es-ES" sz="1800" dirty="0"/>
                    </a:p>
                  </a:txBody>
                  <a:tcPr marT="45700" marB="457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800" dirty="0" smtClean="0"/>
                        <a:t>150 minutos</a:t>
                      </a:r>
                      <a:endParaRPr lang="es-ES" sz="1800" dirty="0"/>
                    </a:p>
                  </a:txBody>
                  <a:tcPr marT="45700" marB="45700"/>
                </a:tc>
                <a:extLst>
                  <a:ext uri="{0D108BD9-81ED-4DB2-BD59-A6C34878D82A}">
                    <a16:rowId xmlns:a16="http://schemas.microsoft.com/office/drawing/2014/main" val="829450832"/>
                  </a:ext>
                </a:extLst>
              </a:tr>
            </a:tbl>
          </a:graphicData>
        </a:graphic>
      </p:graphicFrame>
      <p:sp>
        <p:nvSpPr>
          <p:cNvPr id="13" name="Rectángulo redondeado 12"/>
          <p:cNvSpPr/>
          <p:nvPr/>
        </p:nvSpPr>
        <p:spPr>
          <a:xfrm>
            <a:off x="9096654" y="4266632"/>
            <a:ext cx="2708728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1.360.0395                        Barniz                               Extra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69"/>
          <a:stretch/>
        </p:blipFill>
        <p:spPr>
          <a:xfrm>
            <a:off x="9443182" y="1821374"/>
            <a:ext cx="1672702" cy="241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1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</a:t>
            </a:r>
            <a:r>
              <a:rPr lang="es-ES" dirty="0" smtClean="0"/>
              <a:t>ifuminados </a:t>
            </a:r>
            <a:endParaRPr lang="es-ES" dirty="0"/>
          </a:p>
        </p:txBody>
      </p:sp>
      <p:sp>
        <p:nvSpPr>
          <p:cNvPr id="4" name="Rectángulo redondeado 3"/>
          <p:cNvSpPr/>
          <p:nvPr/>
        </p:nvSpPr>
        <p:spPr>
          <a:xfrm>
            <a:off x="9525000" y="4482440"/>
            <a:ext cx="1752600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1.912.5410                    Aerosol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684107" y="1676401"/>
            <a:ext cx="8459893" cy="3916363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/>
              <a:t>La nueva directiva Europea, no permitirá a los fabricantes de pintura e importadores,  a partir del 1/1/07, vender productos a clientes a través de EU que no cumplan con la normativa</a:t>
            </a:r>
            <a:r>
              <a:rPr lang="es-ES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 smtClean="0"/>
              <a:t>Como </a:t>
            </a:r>
            <a:r>
              <a:rPr lang="es-ES" dirty="0"/>
              <a:t>parte de esta normativa, el añadir diluyentes para difuminado convencionales, a la pintura lista al uso, puede aumentar el VOC de la pintura aplicada, por encima del límite legal</a:t>
            </a:r>
            <a:r>
              <a:rPr lang="es-ES" dirty="0" smtClean="0"/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 err="1" smtClean="0"/>
              <a:t>MaxMeyer</a:t>
            </a:r>
            <a:r>
              <a:rPr lang="es-ES" dirty="0" smtClean="0"/>
              <a:t> </a:t>
            </a:r>
            <a:r>
              <a:rPr lang="es-ES" dirty="0"/>
              <a:t>ha diseñado una alternativa que permita a los talleres continuar trabajando con una alta eficacia y un proceso completamente “legal”.</a:t>
            </a:r>
          </a:p>
          <a:p>
            <a:pPr algn="just"/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6" r="32667"/>
          <a:stretch/>
        </p:blipFill>
        <p:spPr>
          <a:xfrm>
            <a:off x="9879584" y="1371600"/>
            <a:ext cx="1043432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20594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Características </a:t>
            </a:r>
            <a:r>
              <a:rPr lang="es-ES" dirty="0"/>
              <a:t>generales</a:t>
            </a:r>
            <a:br>
              <a:rPr lang="es-ES" dirty="0"/>
            </a:br>
            <a:endParaRPr lang="es-ES" dirty="0"/>
          </a:p>
        </p:txBody>
      </p:sp>
      <p:sp>
        <p:nvSpPr>
          <p:cNvPr id="4" name="Rectángulo redondeado 3"/>
          <p:cNvSpPr/>
          <p:nvPr/>
        </p:nvSpPr>
        <p:spPr>
          <a:xfrm>
            <a:off x="9525000" y="4482440"/>
            <a:ext cx="1752600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1.912.5410                    Aerosol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684107" y="1676401"/>
            <a:ext cx="8459893" cy="3916363"/>
          </a:xfrm>
        </p:spPr>
        <p:txBody>
          <a:bodyPr/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dirty="0" smtClean="0"/>
              <a:t>Diseñado específicamente para difuminados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ES" dirty="0"/>
              <a:t>E</a:t>
            </a:r>
            <a:r>
              <a:rPr lang="es-ES" dirty="0" smtClean="0"/>
              <a:t>xcelentes </a:t>
            </a:r>
            <a:r>
              <a:rPr lang="es-ES" dirty="0"/>
              <a:t>propiedades de “dispersión” </a:t>
            </a:r>
            <a:endParaRPr lang="es-ES" dirty="0" smtClean="0"/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dirty="0"/>
              <a:t>P</a:t>
            </a:r>
            <a:r>
              <a:rPr lang="es-ES" dirty="0" smtClean="0"/>
              <a:t>roporciona </a:t>
            </a:r>
            <a:r>
              <a:rPr lang="es-ES" dirty="0"/>
              <a:t>una alta calidad en el acabado en </a:t>
            </a:r>
            <a:r>
              <a:rPr lang="es-ES" dirty="0" smtClean="0"/>
              <a:t>difuminados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 smtClean="0"/>
              <a:t>Proceso de preparación: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Matizar la zona que rodea el área a reparar con abrasivo adecuado </a:t>
            </a:r>
            <a:r>
              <a:rPr lang="es-ES" dirty="0" smtClean="0"/>
              <a:t>           (</a:t>
            </a:r>
            <a:r>
              <a:rPr lang="es-ES" dirty="0" err="1"/>
              <a:t>ej</a:t>
            </a:r>
            <a:r>
              <a:rPr lang="es-ES" dirty="0"/>
              <a:t>: </a:t>
            </a:r>
            <a:r>
              <a:rPr lang="es-ES" dirty="0" err="1"/>
              <a:t>Scotch,Trizac</a:t>
            </a:r>
            <a:r>
              <a:rPr lang="es-ES" dirty="0"/>
              <a:t>, P3000, P4000...) 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Zona matizada correctamente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permite </a:t>
            </a:r>
            <a:r>
              <a:rPr lang="es-ES" dirty="0"/>
              <a:t>una buena adherencia y con el grano adecuado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recobra </a:t>
            </a:r>
            <a:r>
              <a:rPr lang="es-ES" dirty="0"/>
              <a:t>rápidamente el brillo </a:t>
            </a:r>
            <a:r>
              <a:rPr lang="es-ES" dirty="0" smtClean="0"/>
              <a:t>con la operación </a:t>
            </a:r>
            <a:r>
              <a:rPr lang="es-ES" dirty="0"/>
              <a:t>de </a:t>
            </a:r>
            <a:r>
              <a:rPr lang="es-ES" dirty="0" smtClean="0"/>
              <a:t>pulido.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El </a:t>
            </a:r>
            <a:r>
              <a:rPr lang="es-ES" dirty="0"/>
              <a:t>difuminado nunca se puede extender fuera del área matizada.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Limpiar el área reparada usando el limpiador de </a:t>
            </a:r>
            <a:r>
              <a:rPr lang="es-ES" dirty="0" err="1"/>
              <a:t>MaxMeyer</a:t>
            </a:r>
            <a:r>
              <a:rPr lang="es-ES" dirty="0"/>
              <a:t> apropiado.</a:t>
            </a:r>
          </a:p>
          <a:p>
            <a:pPr marL="525463" lvl="1" indent="-342900" algn="just">
              <a:buFont typeface="Arial" panose="020B0604020202020204" pitchFamily="34" charset="0"/>
              <a:buChar char="•"/>
            </a:pPr>
            <a:endParaRPr lang="es-ES" dirty="0" smtClean="0"/>
          </a:p>
          <a:p>
            <a:pPr algn="just"/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6" r="32667"/>
          <a:stretch/>
        </p:blipFill>
        <p:spPr>
          <a:xfrm>
            <a:off x="9879584" y="1371600"/>
            <a:ext cx="1043432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4287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3200" dirty="0" smtClean="0"/>
              <a:t>Proceso </a:t>
            </a:r>
            <a:r>
              <a:rPr lang="es-ES" altLang="es-ES" sz="3200" dirty="0"/>
              <a:t>de barniz HS con </a:t>
            </a:r>
            <a:r>
              <a:rPr lang="en-US" altLang="es-ES" sz="3200" dirty="0" smtClean="0"/>
              <a:t>1.912.5410</a:t>
            </a:r>
            <a:br>
              <a:rPr lang="en-US" altLang="es-ES" sz="3200" dirty="0" smtClean="0"/>
            </a:br>
            <a:r>
              <a:rPr lang="es-ES" sz="2000" b="0" dirty="0">
                <a:solidFill>
                  <a:schemeClr val="bg1">
                    <a:lumMod val="65000"/>
                  </a:schemeClr>
                </a:solidFill>
              </a:rPr>
              <a:t>“Diluyente para difuminado en Aerosol”</a:t>
            </a:r>
            <a:endParaRPr lang="en-US" altLang="es-ES" sz="2000" b="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9525000" y="4482440"/>
            <a:ext cx="1752600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1.912.5410                    Aerosol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684107" y="1676401"/>
            <a:ext cx="8459893" cy="3916363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Después de una aplicación normal del </a:t>
            </a:r>
            <a:r>
              <a:rPr lang="es-ES" dirty="0" smtClean="0"/>
              <a:t>barniz,</a:t>
            </a:r>
          </a:p>
          <a:p>
            <a:pPr marL="525463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Mover la </a:t>
            </a:r>
            <a:r>
              <a:rPr lang="es-ES" dirty="0"/>
              <a:t>pistola </a:t>
            </a:r>
            <a:r>
              <a:rPr lang="es-ES" dirty="0" smtClean="0"/>
              <a:t>en </a:t>
            </a:r>
            <a:r>
              <a:rPr lang="es-ES" dirty="0"/>
              <a:t>forma de arco sobre el panel, en el área a difuminar, desprendiendo un mezcla pulverizada </a:t>
            </a:r>
            <a:endParaRPr lang="es-ES" dirty="0" smtClean="0"/>
          </a:p>
          <a:p>
            <a:pPr marL="525463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Aplicar 1.912.5410 sobre </a:t>
            </a:r>
            <a:r>
              <a:rPr lang="es-ES" dirty="0"/>
              <a:t>el borde de la reparación, aplicada en capas ligeras para ablandar la mezcla. </a:t>
            </a:r>
            <a:r>
              <a:rPr lang="es-ES" b="1" dirty="0" smtClean="0"/>
              <a:t>NO </a:t>
            </a:r>
            <a:r>
              <a:rPr lang="es-ES" b="1" dirty="0"/>
              <a:t>aplicar manos cargadas.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Permitir el secado de dicha reparación como acostumbra a hacerse.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Pulir el área difuminada con un el pulimento SPP 1001 de </a:t>
            </a:r>
            <a:r>
              <a:rPr lang="es-ES" dirty="0" smtClean="0"/>
              <a:t>PPG.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Aplicar </a:t>
            </a:r>
            <a:r>
              <a:rPr lang="es-ES" dirty="0"/>
              <a:t>a una distancia de 25-30 cm. aprox. para obtener el rociado de todo el borde de la reparación. </a:t>
            </a:r>
            <a:r>
              <a:rPr lang="es-ES" b="1" kern="0" dirty="0">
                <a:solidFill>
                  <a:srgbClr val="FF0000"/>
                </a:solidFill>
              </a:rPr>
              <a:t>NO aplicar muy mojado</a:t>
            </a:r>
            <a:r>
              <a:rPr lang="es-ES" b="1" kern="0" dirty="0" smtClean="0">
                <a:solidFill>
                  <a:srgbClr val="FF0000"/>
                </a:solidFill>
              </a:rPr>
              <a:t>.</a:t>
            </a:r>
            <a:endParaRPr lang="es-ES" dirty="0"/>
          </a:p>
          <a:p>
            <a:pPr algn="just">
              <a:spcAft>
                <a:spcPts val="1200"/>
              </a:spcAft>
            </a:pP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6" r="32667"/>
          <a:stretch/>
        </p:blipFill>
        <p:spPr>
          <a:xfrm>
            <a:off x="9879584" y="1371600"/>
            <a:ext cx="1043432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8769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3200" dirty="0"/>
              <a:t>Mejores prácticas con </a:t>
            </a:r>
            <a:r>
              <a:rPr lang="es-ES" altLang="es-ES" sz="3200" dirty="0" smtClean="0"/>
              <a:t>acabados UHS</a:t>
            </a:r>
            <a:endParaRPr lang="es-ES" altLang="es-ES" sz="3200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684107" y="1676401"/>
            <a:ext cx="10593493" cy="3916363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C</a:t>
            </a:r>
            <a:r>
              <a:rPr lang="es-ES" dirty="0" smtClean="0"/>
              <a:t>ontinuo </a:t>
            </a:r>
            <a:r>
              <a:rPr lang="es-ES" dirty="0"/>
              <a:t>desarrollo de productos con creciente contenido en </a:t>
            </a:r>
            <a:r>
              <a:rPr lang="es-ES" dirty="0" smtClean="0"/>
              <a:t>sólidos.</a:t>
            </a:r>
            <a:endParaRPr lang="es-ES" dirty="0"/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Estos cambios se han hecho para </a:t>
            </a:r>
            <a:r>
              <a:rPr lang="es-ES" dirty="0" smtClean="0"/>
              <a:t>aportar beneficios </a:t>
            </a:r>
            <a:r>
              <a:rPr lang="es-ES" dirty="0"/>
              <a:t>:</a:t>
            </a:r>
          </a:p>
          <a:p>
            <a:pPr marL="525463" lvl="1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dirty="0" smtClean="0"/>
              <a:t>A </a:t>
            </a:r>
            <a:r>
              <a:rPr lang="es-ES" dirty="0"/>
              <a:t>los clientes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en </a:t>
            </a:r>
            <a:r>
              <a:rPr lang="es-ES" dirty="0"/>
              <a:t>cuanto a eficiencia en los procesos y ahorro de materiales.</a:t>
            </a:r>
          </a:p>
          <a:p>
            <a:pPr marL="525463" lvl="1" indent="-34290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s-ES" dirty="0" smtClean="0"/>
              <a:t>Medioambientales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por </a:t>
            </a:r>
            <a:r>
              <a:rPr lang="es-ES" dirty="0"/>
              <a:t>la reducción de las emisiones de VOC.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En años anteriores se vivió la introducción de tecnologías MS y HS que se focalizaban en eficiencias de procesos y ahorros de materiales</a:t>
            </a:r>
            <a:r>
              <a:rPr lang="es-ES" dirty="0" smtClean="0"/>
              <a:t>.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Consiguen más </a:t>
            </a:r>
            <a:r>
              <a:rPr lang="es-ES" dirty="0"/>
              <a:t>eficiencia en el </a:t>
            </a:r>
            <a:r>
              <a:rPr lang="es-ES" dirty="0" smtClean="0"/>
              <a:t>taller y también permiten cumplir </a:t>
            </a:r>
            <a:r>
              <a:rPr lang="es-ES" dirty="0"/>
              <a:t>con los requerimientos legislativos sobre emisiones de VOC.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872409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3200" dirty="0"/>
              <a:t>Mejores prácticas con </a:t>
            </a:r>
            <a:r>
              <a:rPr lang="es-ES" altLang="es-ES" sz="3200" dirty="0" smtClean="0"/>
              <a:t>acabados UHS</a:t>
            </a:r>
            <a:endParaRPr lang="es-ES" altLang="es-ES" sz="3200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684107" y="1676401"/>
            <a:ext cx="10288693" cy="3916363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Una característica física básica de las pinturas es que la temperatura de la pintura, las condiciones de aplicación, la regulación de la pistola la mezcla ajustada, </a:t>
            </a:r>
            <a:r>
              <a:rPr lang="es-ES" dirty="0" err="1" smtClean="0"/>
              <a:t>etc</a:t>
            </a:r>
            <a:r>
              <a:rPr lang="es-ES" dirty="0" smtClean="0"/>
              <a:t>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</a:t>
            </a:r>
            <a:r>
              <a:rPr lang="es-ES" dirty="0"/>
              <a:t>tienen mayor influencia en el acabado final cuando el contenido en sólidos es mayor. 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Puntos </a:t>
            </a:r>
            <a:r>
              <a:rPr lang="es-ES" dirty="0"/>
              <a:t>importantes para asegurar el rendimiento de los productos UHS:</a:t>
            </a:r>
          </a:p>
          <a:p>
            <a:pPr marL="525463" lvl="1" indent="-342900" algn="just">
              <a:spcAft>
                <a:spcPts val="1200"/>
              </a:spcAft>
              <a:buFont typeface="+mj-lt"/>
              <a:buAutoNum type="arabicPeriod"/>
            </a:pPr>
            <a:r>
              <a:rPr lang="es-ES" dirty="0"/>
              <a:t>Mantenga la pintura lista al uso en el entorno adecuado para asegurar la correcta viscosidad.</a:t>
            </a:r>
          </a:p>
          <a:p>
            <a:pPr marL="698500" lvl="2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sz="1800" dirty="0"/>
              <a:t>Temperatura del producto RFU por encima de los 15ºC. Idealmente sobre los 18ºC .</a:t>
            </a:r>
          </a:p>
          <a:p>
            <a:pPr marL="698500" lvl="2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sz="1800" dirty="0"/>
              <a:t>Esto incluye a la pintura, los catalizadores y los diluyentes</a:t>
            </a:r>
          </a:p>
          <a:p>
            <a:pPr marL="525463" lvl="1" indent="-342900" algn="just">
              <a:spcAft>
                <a:spcPts val="1200"/>
              </a:spcAft>
              <a:buFont typeface="+mj-lt"/>
              <a:buAutoNum type="arabicPeriod" startAt="2"/>
            </a:pPr>
            <a:r>
              <a:rPr lang="es-ES" dirty="0" smtClean="0"/>
              <a:t>Activar </a:t>
            </a:r>
            <a:r>
              <a:rPr lang="es-ES" dirty="0"/>
              <a:t>cuidadosamente, y siempre que sea posible, por peso.</a:t>
            </a:r>
          </a:p>
          <a:p>
            <a:pPr marL="698500" lvl="2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sz="1800" dirty="0"/>
              <a:t>No infra diluya.</a:t>
            </a:r>
          </a:p>
          <a:p>
            <a:pPr algn="just">
              <a:spcAft>
                <a:spcPts val="1200"/>
              </a:spcAft>
            </a:pPr>
            <a:endParaRPr lang="es-ES" dirty="0" smtClean="0"/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7451945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smtClean="0">
                <a:latin typeface="Arial" panose="020B0604020202020204" pitchFamily="34" charset="0"/>
                <a:cs typeface="Arial" panose="020B0604020202020204" pitchFamily="34" charset="0"/>
              </a:rPr>
              <a:t>Control de exposición a Isocianatos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fontAlgn="auto" hangingPunct="1">
              <a:defRPr/>
            </a:pPr>
            <a:r>
              <a:rPr lang="es-ES" dirty="0"/>
              <a:t>¿Qué es el “Tiempo de descontaminación</a:t>
            </a:r>
            <a:r>
              <a:rPr lang="es-ES" dirty="0" smtClean="0"/>
              <a:t>”?</a:t>
            </a:r>
          </a:p>
          <a:p>
            <a:pPr marL="342900" indent="-342900" algn="just" eaLnBrk="1" fontAlgn="auto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dirty="0"/>
              <a:t>Se trata del tiempo que requiere la cabina para eliminar los restos de </a:t>
            </a:r>
            <a:r>
              <a:rPr lang="es-ES" dirty="0" smtClean="0"/>
              <a:t>pulverización y </a:t>
            </a:r>
            <a:r>
              <a:rPr lang="es-ES" dirty="0"/>
              <a:t>partículas una vez se ha acabado la aplicación. La cabina es segura a partir </a:t>
            </a:r>
            <a:r>
              <a:rPr lang="es-ES" dirty="0" smtClean="0"/>
              <a:t>de ese </a:t>
            </a:r>
            <a:r>
              <a:rPr lang="es-ES" dirty="0"/>
              <a:t>momento.</a:t>
            </a:r>
          </a:p>
          <a:p>
            <a:pPr marL="342900" indent="-342900" algn="just" eaLnBrk="1" fontAlgn="auto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dirty="0"/>
              <a:t>Mucha gente no conoce la manera en que el aire fluye dentro de la cabina, </a:t>
            </a:r>
            <a:r>
              <a:rPr lang="es-ES" dirty="0" smtClean="0"/>
              <a:t>y generalmente </a:t>
            </a:r>
            <a:r>
              <a:rPr lang="es-ES" dirty="0"/>
              <a:t>se tiende a infravalorar el tiempo necesario para que el interior de </a:t>
            </a:r>
            <a:r>
              <a:rPr lang="es-ES" dirty="0" smtClean="0"/>
              <a:t>la cabina </a:t>
            </a:r>
            <a:r>
              <a:rPr lang="es-ES" dirty="0"/>
              <a:t>sea seguro.</a:t>
            </a:r>
          </a:p>
          <a:p>
            <a:pPr marL="342900" indent="-342900" algn="just" eaLnBrk="1" fontAlgn="auto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dirty="0"/>
              <a:t>Cada cabina tiene un “Tiempo de descontaminación” diferente </a:t>
            </a:r>
            <a:r>
              <a:rPr lang="es-ES" dirty="0" smtClean="0"/>
              <a:t> </a:t>
            </a:r>
          </a:p>
          <a:p>
            <a:pPr marL="342900" indent="-342900" algn="just" eaLnBrk="1" fontAlgn="auto" hangingPunct="1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s-ES" dirty="0" smtClean="0"/>
              <a:t>Incluso </a:t>
            </a:r>
            <a:r>
              <a:rPr lang="es-ES" dirty="0"/>
              <a:t>en las cabinas más eficientes, dicho tiempo puede ser de varios minutos.</a:t>
            </a:r>
          </a:p>
          <a:p>
            <a:pPr eaLnBrk="1" fontAlgn="auto" hangingPunct="1">
              <a:defRPr/>
            </a:pPr>
            <a:endParaRPr lang="es-ES" dirty="0" smtClean="0"/>
          </a:p>
          <a:p>
            <a:pPr eaLnBrk="1" fontAlgn="auto" hangingPunct="1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2608218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3200" dirty="0"/>
              <a:t>Mejores prácticas con </a:t>
            </a:r>
            <a:r>
              <a:rPr lang="es-ES" altLang="es-ES" sz="3200" dirty="0" smtClean="0"/>
              <a:t>acabados UHS</a:t>
            </a:r>
            <a:endParaRPr lang="es-ES" altLang="es-ES" sz="3200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684107" y="1676401"/>
            <a:ext cx="9907693" cy="3916363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Cuando no sea posible activar por peso:</a:t>
            </a:r>
          </a:p>
          <a:p>
            <a:pPr marL="525463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Utilice la adecuada regla de mezcla para ese producto.</a:t>
            </a:r>
          </a:p>
          <a:p>
            <a:pPr marL="525463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Si usa una regla de </a:t>
            </a:r>
            <a:r>
              <a:rPr lang="es-ES" dirty="0" smtClean="0"/>
              <a:t>mezcla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</a:t>
            </a:r>
            <a:r>
              <a:rPr lang="es-ES" dirty="0"/>
              <a:t>utilice sólo envases cilíndricos.</a:t>
            </a:r>
          </a:p>
          <a:p>
            <a:pPr marL="525463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No utilizar envases que tengan distinto diámetro en el fondo y en la boca.</a:t>
            </a:r>
          </a:p>
          <a:p>
            <a:pPr marL="525463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Si utiliza un envase que marca las proporciones en %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debe </a:t>
            </a:r>
            <a:r>
              <a:rPr lang="es-ES" dirty="0"/>
              <a:t>asegurarse de que dicho porcentaje se aplica adecuadamente. </a:t>
            </a:r>
          </a:p>
          <a:p>
            <a:pPr marL="525463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El empleo de envases no vinculados a la marca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pueden </a:t>
            </a:r>
            <a:r>
              <a:rPr lang="es-ES" dirty="0"/>
              <a:t>estar dándonos una lectura y una proporción errónea.</a:t>
            </a:r>
          </a:p>
          <a:p>
            <a:pPr algn="just">
              <a:spcAft>
                <a:spcPts val="1200"/>
              </a:spcAft>
            </a:pPr>
            <a:endParaRPr lang="es-ES" dirty="0" smtClean="0"/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015386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3200" dirty="0"/>
              <a:t>Mejores prácticas con </a:t>
            </a:r>
            <a:r>
              <a:rPr lang="es-ES" altLang="es-ES" sz="3200" dirty="0" smtClean="0"/>
              <a:t>acabados UHS</a:t>
            </a:r>
            <a:endParaRPr lang="es-ES" altLang="es-ES" sz="3200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684107" y="1676401"/>
            <a:ext cx="9907693" cy="3916363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Utilice los productos activado lo más rápido posible.</a:t>
            </a:r>
          </a:p>
          <a:p>
            <a:pPr marL="525463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La vida de Mezcla de los productos UHS puede ser corto, especialmente con los sistemas Express o los específicos para el pintado de uno o dos paneles.</a:t>
            </a:r>
          </a:p>
          <a:p>
            <a:pPr marL="525463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El incremento de la viscosidad se inicia poco después de la activación.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Use los correctos tipos de pistola y ajústela correctamente.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Realice aplicación a manos seguidas y poco cargadas cuando sea posible para minimizar espesores y costes .</a:t>
            </a:r>
          </a:p>
          <a:p>
            <a:pPr marL="525463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Eso significa una mano media seguida de una completa</a:t>
            </a:r>
          </a:p>
          <a:p>
            <a:pPr algn="just">
              <a:spcAft>
                <a:spcPts val="1200"/>
              </a:spcAft>
            </a:pPr>
            <a:endParaRPr lang="es-ES" dirty="0" smtClean="0"/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9935483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3200" dirty="0"/>
              <a:t>Mejores prácticas con </a:t>
            </a:r>
            <a:r>
              <a:rPr lang="es-ES" altLang="es-ES" sz="3200" dirty="0" smtClean="0"/>
              <a:t>acabados UHS</a:t>
            </a:r>
            <a:endParaRPr lang="es-ES" altLang="es-ES" sz="3200" dirty="0"/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684107" y="1676401"/>
            <a:ext cx="9907693" cy="3916363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 smtClean="0"/>
              <a:t>Método </a:t>
            </a:r>
            <a:r>
              <a:rPr lang="es-ES" dirty="0"/>
              <a:t>de </a:t>
            </a:r>
            <a:r>
              <a:rPr lang="es-ES" b="1" dirty="0"/>
              <a:t>manos </a:t>
            </a:r>
            <a:r>
              <a:rPr lang="es-ES" b="1" dirty="0" smtClean="0"/>
              <a:t>seguidas</a:t>
            </a:r>
            <a:r>
              <a:rPr lang="es-ES" dirty="0" smtClean="0"/>
              <a:t>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</a:t>
            </a:r>
            <a:r>
              <a:rPr lang="es-ES" dirty="0"/>
              <a:t>no aplicar dos manos completas sobre un panel </a:t>
            </a:r>
            <a:r>
              <a:rPr lang="es-ES" dirty="0" smtClean="0"/>
              <a:t>de </a:t>
            </a:r>
            <a:r>
              <a:rPr lang="es-ES" dirty="0"/>
              <a:t>una sola vez. 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3 paneles o </a:t>
            </a:r>
            <a:r>
              <a:rPr lang="es-ES" dirty="0" smtClean="0"/>
              <a:t>más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</a:t>
            </a:r>
            <a:r>
              <a:rPr lang="es-ES" dirty="0"/>
              <a:t>aplique una mano a todos, luego aplique una segunda mano a continuación sin dejar tiempo de evaporación.</a:t>
            </a:r>
          </a:p>
          <a:p>
            <a:pPr marL="525463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/>
              <a:t>Menos de 3 </a:t>
            </a:r>
            <a:r>
              <a:rPr lang="es-ES" dirty="0" smtClean="0"/>
              <a:t>paneles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</a:t>
            </a:r>
            <a:r>
              <a:rPr lang="es-ES" dirty="0"/>
              <a:t>aplique una mano, espere 2 minutos y luego aplique una segunda mano</a:t>
            </a:r>
          </a:p>
          <a:p>
            <a:pPr marL="342900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dirty="0"/>
              <a:t>Método de </a:t>
            </a:r>
            <a:r>
              <a:rPr lang="es-ES" b="1" dirty="0"/>
              <a:t>manos </a:t>
            </a:r>
            <a:r>
              <a:rPr lang="es-ES" b="1" dirty="0" smtClean="0"/>
              <a:t>alternas</a:t>
            </a:r>
            <a:r>
              <a:rPr lang="es-ES" dirty="0" smtClean="0"/>
              <a:t> </a:t>
            </a:r>
            <a:endParaRPr lang="es-ES" dirty="0" smtClean="0">
              <a:sym typeface="Wingdings" panose="05000000000000000000" pitchFamily="2" charset="2"/>
            </a:endParaRP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L</a:t>
            </a:r>
            <a:r>
              <a:rPr lang="es-ES" dirty="0" smtClean="0"/>
              <a:t>os </a:t>
            </a:r>
            <a:r>
              <a:rPr lang="es-ES" dirty="0"/>
              <a:t>productos UHS no evaporan igual que otras tecnologías </a:t>
            </a:r>
            <a:endParaRPr lang="es-ES" dirty="0" smtClean="0"/>
          </a:p>
          <a:p>
            <a:pPr marL="525463" lvl="1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Deje </a:t>
            </a:r>
            <a:r>
              <a:rPr lang="es-ES" dirty="0"/>
              <a:t>evaporar durante 5 minutos antes de aplicar la segunda mano aunque la primera mano esté aún húmeda.</a:t>
            </a:r>
          </a:p>
          <a:p>
            <a:pPr algn="just">
              <a:spcAft>
                <a:spcPts val="1200"/>
              </a:spcAft>
            </a:pPr>
            <a:endParaRPr lang="es-ES" dirty="0" smtClean="0"/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416159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3200" dirty="0" smtClean="0"/>
              <a:t>Mejores </a:t>
            </a:r>
            <a:r>
              <a:rPr lang="es-ES" altLang="es-ES" sz="3200" dirty="0"/>
              <a:t>prácticas con </a:t>
            </a:r>
            <a:r>
              <a:rPr lang="es-ES" altLang="es-ES" sz="3200" dirty="0" smtClean="0"/>
              <a:t>acabados U</a:t>
            </a:r>
            <a:r>
              <a:rPr lang="es-ES" altLang="es-ES" sz="3200" dirty="0"/>
              <a:t>HS</a:t>
            </a:r>
            <a:r>
              <a:rPr lang="es-ES" altLang="es-ES" sz="3200" dirty="0" smtClean="0"/>
              <a:t/>
            </a:r>
            <a:br>
              <a:rPr lang="es-ES" altLang="es-ES" sz="3200" dirty="0" smtClean="0"/>
            </a:br>
            <a:r>
              <a:rPr lang="es-ES" altLang="es-ES" sz="2000" b="0" dirty="0">
                <a:solidFill>
                  <a:schemeClr val="bg1">
                    <a:lumMod val="65000"/>
                  </a:schemeClr>
                </a:solidFill>
              </a:rPr>
              <a:t>Resumen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684107" y="1676401"/>
            <a:ext cx="9907693" cy="4190999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Temperatura </a:t>
            </a:r>
            <a:r>
              <a:rPr lang="es-ES" dirty="0"/>
              <a:t>de la pintura por debajo de los 15˚</a:t>
            </a:r>
            <a:r>
              <a:rPr lang="es-ES" dirty="0" smtClean="0"/>
              <a:t>C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Podría </a:t>
            </a:r>
            <a:r>
              <a:rPr lang="es-ES" dirty="0"/>
              <a:t>provocar descuelgues, piel de naranja, hervidos o cráteres.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Sobre o infra dilución /activación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/>
              <a:t>Podría provocar descuelgues, piel de naranja, hervidos, cráteres o un acabado blando después del horneado.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Aplicar muy tarde y por tanto con alta viscosidad.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/>
              <a:t>Puede provocar una aplicación difícil, piel de naranja, descuelgues, hervidos o cráteres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No usar la pistola adecuada y / o no tenerla bien ajustada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/>
              <a:t>Puede provocar pobre atomización que llevaría a descuelgues o a piel de naranja</a:t>
            </a:r>
            <a:r>
              <a:rPr lang="es-ES" dirty="0" smtClean="0"/>
              <a:t>.</a:t>
            </a:r>
            <a:endParaRPr lang="es-ES" dirty="0"/>
          </a:p>
          <a:p>
            <a:pPr algn="just">
              <a:spcAft>
                <a:spcPts val="1200"/>
              </a:spcAft>
            </a:pPr>
            <a:endParaRPr lang="es-ES" dirty="0" smtClean="0"/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833588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3200" dirty="0" smtClean="0"/>
              <a:t>Mejores </a:t>
            </a:r>
            <a:r>
              <a:rPr lang="es-ES" altLang="es-ES" sz="3200" dirty="0"/>
              <a:t>prácticas con </a:t>
            </a:r>
            <a:r>
              <a:rPr lang="es-ES" altLang="es-ES" sz="3200" dirty="0" smtClean="0"/>
              <a:t>acabados U</a:t>
            </a:r>
            <a:r>
              <a:rPr lang="es-ES" altLang="es-ES" sz="3200" dirty="0"/>
              <a:t>HS</a:t>
            </a:r>
            <a:r>
              <a:rPr lang="es-ES" altLang="es-ES" sz="3200" dirty="0" smtClean="0"/>
              <a:t/>
            </a:r>
            <a:br>
              <a:rPr lang="es-ES" altLang="es-ES" sz="3200" dirty="0" smtClean="0"/>
            </a:br>
            <a:r>
              <a:rPr lang="es-ES" altLang="es-ES" sz="2000" b="0" dirty="0">
                <a:solidFill>
                  <a:schemeClr val="bg1">
                    <a:lumMod val="65000"/>
                  </a:schemeClr>
                </a:solidFill>
              </a:rPr>
              <a:t>Resumen</a:t>
            </a:r>
          </a:p>
        </p:txBody>
      </p:sp>
      <p:sp>
        <p:nvSpPr>
          <p:cNvPr id="8" name="Marcador de contenido 7"/>
          <p:cNvSpPr>
            <a:spLocks noGrp="1"/>
          </p:cNvSpPr>
          <p:nvPr>
            <p:ph idx="1"/>
          </p:nvPr>
        </p:nvSpPr>
        <p:spPr>
          <a:xfrm>
            <a:off x="684107" y="1676401"/>
            <a:ext cx="9907693" cy="4190999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Aplicaciones cargadas sin dejar evaporación.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/>
              <a:t>Pueden provocar descuelgues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Cuando </a:t>
            </a:r>
            <a:r>
              <a:rPr lang="es-ES" dirty="0"/>
              <a:t>aplicamos 2 capas con mucho tiempo de evaporación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/>
              <a:t>No conseguimos en la segunda capa una buena </a:t>
            </a:r>
            <a:r>
              <a:rPr lang="es-ES" dirty="0" err="1"/>
              <a:t>mojabilidad</a:t>
            </a:r>
            <a:r>
              <a:rPr lang="es-ES" dirty="0"/>
              <a:t> y pueden salir hervidos.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Aplicación </a:t>
            </a:r>
            <a:r>
              <a:rPr lang="es-ES" dirty="0"/>
              <a:t>extrema dando 2 capas muy cargadas.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/>
              <a:t>Conseguimos innecesariamente consumo de pintura elevado, hervidos y descuelgues</a:t>
            </a:r>
            <a:r>
              <a:rPr lang="es-ES" dirty="0" smtClean="0"/>
              <a:t>.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5180303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3200" dirty="0" smtClean="0"/>
              <a:t>Consulta ficha técnica</a:t>
            </a:r>
            <a:endParaRPr lang="es-ES" altLang="es-ES" sz="2000" b="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107" y="1054100"/>
            <a:ext cx="7481993" cy="435316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142452" y="570984"/>
            <a:ext cx="30236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hlinkClick r:id="rId3"/>
              </a:rPr>
              <a:t>https://es.maxmeyer.com/es</a:t>
            </a:r>
            <a:r>
              <a:rPr lang="es-ES" dirty="0" smtClean="0">
                <a:hlinkClick r:id="rId3"/>
              </a:rPr>
              <a:t>/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356214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4800" dirty="0" smtClean="0"/>
              <a:t>Gracias</a:t>
            </a:r>
            <a:endParaRPr lang="es-ES" sz="4800" dirty="0"/>
          </a:p>
        </p:txBody>
      </p:sp>
    </p:spTree>
    <p:extLst>
      <p:ext uri="{BB962C8B-B14F-4D97-AF65-F5344CB8AC3E}">
        <p14:creationId xmlns:p14="http://schemas.microsoft.com/office/powerpoint/2010/main" val="255860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Control de exposición a </a:t>
            </a:r>
            <a:r>
              <a:rPr lang="es-ES" alt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Isocianatos</a:t>
            </a:r>
            <a:endParaRPr lang="es-ES" alt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04" name="Marcador de contenido 2"/>
          <p:cNvSpPr txBox="1">
            <a:spLocks/>
          </p:cNvSpPr>
          <p:nvPr/>
        </p:nvSpPr>
        <p:spPr bwMode="auto">
          <a:xfrm>
            <a:off x="5728882" y="1578987"/>
            <a:ext cx="4176712" cy="75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79388" indent="-90488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358775" indent="-90488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538163" indent="-90488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806450" indent="-88900"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1263650" indent="-88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1720850" indent="-88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2178050" indent="-88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2635250" indent="-889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s-ES" altLang="es-E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Flujo real en una cabina con impulsión / succión </a:t>
            </a:r>
          </a:p>
        </p:txBody>
      </p:sp>
      <p:grpSp>
        <p:nvGrpSpPr>
          <p:cNvPr id="25605" name="Grupo 106"/>
          <p:cNvGrpSpPr>
            <a:grpSpLocks noChangeAspect="1"/>
          </p:cNvGrpSpPr>
          <p:nvPr/>
        </p:nvGrpSpPr>
        <p:grpSpPr bwMode="auto">
          <a:xfrm>
            <a:off x="1659738" y="2608701"/>
            <a:ext cx="3138487" cy="2846388"/>
            <a:chOff x="2207568" y="2996952"/>
            <a:chExt cx="2810500" cy="2548111"/>
          </a:xfrm>
        </p:grpSpPr>
        <p:grpSp>
          <p:nvGrpSpPr>
            <p:cNvPr id="25709" name="Grupo 107"/>
            <p:cNvGrpSpPr>
              <a:grpSpLocks/>
            </p:cNvGrpSpPr>
            <p:nvPr/>
          </p:nvGrpSpPr>
          <p:grpSpPr bwMode="auto">
            <a:xfrm>
              <a:off x="2207568" y="2996952"/>
              <a:ext cx="2810500" cy="2548111"/>
              <a:chOff x="4581644" y="3139586"/>
              <a:chExt cx="2810500" cy="2548111"/>
            </a:xfrm>
          </p:grpSpPr>
          <p:pic>
            <p:nvPicPr>
              <p:cNvPr id="25767" name="Imagen 16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81644" y="3139586"/>
                <a:ext cx="2810500" cy="2377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768" name="Imagen 16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6339" y="4293097"/>
                <a:ext cx="2479289" cy="1394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5710" name="Group 4"/>
            <p:cNvGrpSpPr>
              <a:grpSpLocks/>
            </p:cNvGrpSpPr>
            <p:nvPr/>
          </p:nvGrpSpPr>
          <p:grpSpPr bwMode="auto">
            <a:xfrm>
              <a:off x="2207568" y="3068960"/>
              <a:ext cx="2810500" cy="2233630"/>
              <a:chOff x="333" y="1752"/>
              <a:chExt cx="2320" cy="1839"/>
            </a:xfrm>
          </p:grpSpPr>
          <p:sp>
            <p:nvSpPr>
              <p:cNvPr id="25711" name="AutoShape 5"/>
              <p:cNvSpPr>
                <a:spLocks noChangeArrowheads="1"/>
              </p:cNvSpPr>
              <p:nvPr/>
            </p:nvSpPr>
            <p:spPr bwMode="auto">
              <a:xfrm>
                <a:off x="1564" y="1776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12" name="AutoShape 6"/>
              <p:cNvSpPr>
                <a:spLocks noChangeArrowheads="1"/>
              </p:cNvSpPr>
              <p:nvPr/>
            </p:nvSpPr>
            <p:spPr bwMode="auto">
              <a:xfrm>
                <a:off x="1564" y="2002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13" name="AutoShape 7"/>
              <p:cNvSpPr>
                <a:spLocks noChangeArrowheads="1"/>
              </p:cNvSpPr>
              <p:nvPr/>
            </p:nvSpPr>
            <p:spPr bwMode="auto">
              <a:xfrm>
                <a:off x="1564" y="2229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14" name="AutoShape 8"/>
              <p:cNvSpPr>
                <a:spLocks noChangeArrowheads="1"/>
              </p:cNvSpPr>
              <p:nvPr/>
            </p:nvSpPr>
            <p:spPr bwMode="auto">
              <a:xfrm>
                <a:off x="1564" y="2501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15" name="AutoShape 9"/>
              <p:cNvSpPr>
                <a:spLocks noChangeArrowheads="1"/>
              </p:cNvSpPr>
              <p:nvPr/>
            </p:nvSpPr>
            <p:spPr bwMode="auto">
              <a:xfrm>
                <a:off x="1564" y="2773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16" name="AutoShape 10"/>
              <p:cNvSpPr>
                <a:spLocks noChangeArrowheads="1"/>
              </p:cNvSpPr>
              <p:nvPr/>
            </p:nvSpPr>
            <p:spPr bwMode="auto">
              <a:xfrm>
                <a:off x="1564" y="3091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17" name="AutoShape 11"/>
              <p:cNvSpPr>
                <a:spLocks noChangeArrowheads="1"/>
              </p:cNvSpPr>
              <p:nvPr/>
            </p:nvSpPr>
            <p:spPr bwMode="auto">
              <a:xfrm>
                <a:off x="1564" y="3409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18" name="AutoShape 12"/>
              <p:cNvSpPr>
                <a:spLocks noChangeArrowheads="1"/>
              </p:cNvSpPr>
              <p:nvPr/>
            </p:nvSpPr>
            <p:spPr bwMode="auto">
              <a:xfrm>
                <a:off x="1791" y="1776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19" name="AutoShape 13"/>
              <p:cNvSpPr>
                <a:spLocks noChangeArrowheads="1"/>
              </p:cNvSpPr>
              <p:nvPr/>
            </p:nvSpPr>
            <p:spPr bwMode="auto">
              <a:xfrm rot="-657077">
                <a:off x="1836" y="2002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20" name="AutoShape 14"/>
              <p:cNvSpPr>
                <a:spLocks noChangeArrowheads="1"/>
              </p:cNvSpPr>
              <p:nvPr/>
            </p:nvSpPr>
            <p:spPr bwMode="auto">
              <a:xfrm rot="-879545">
                <a:off x="1882" y="2230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21" name="AutoShape 15"/>
              <p:cNvSpPr>
                <a:spLocks noChangeArrowheads="1"/>
              </p:cNvSpPr>
              <p:nvPr/>
            </p:nvSpPr>
            <p:spPr bwMode="auto">
              <a:xfrm rot="-612972">
                <a:off x="1927" y="2501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22" name="AutoShape 16"/>
              <p:cNvSpPr>
                <a:spLocks noChangeArrowheads="1"/>
              </p:cNvSpPr>
              <p:nvPr/>
            </p:nvSpPr>
            <p:spPr bwMode="auto">
              <a:xfrm>
                <a:off x="1927" y="2773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23" name="AutoShape 17"/>
              <p:cNvSpPr>
                <a:spLocks noChangeArrowheads="1"/>
              </p:cNvSpPr>
              <p:nvPr/>
            </p:nvSpPr>
            <p:spPr bwMode="auto">
              <a:xfrm rot="684858">
                <a:off x="1927" y="3091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24" name="AutoShape 18"/>
              <p:cNvSpPr>
                <a:spLocks noChangeArrowheads="1"/>
              </p:cNvSpPr>
              <p:nvPr/>
            </p:nvSpPr>
            <p:spPr bwMode="auto">
              <a:xfrm rot="423911">
                <a:off x="1882" y="3409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25" name="AutoShape 19"/>
              <p:cNvSpPr>
                <a:spLocks noChangeArrowheads="1"/>
              </p:cNvSpPr>
              <p:nvPr/>
            </p:nvSpPr>
            <p:spPr bwMode="auto">
              <a:xfrm>
                <a:off x="2108" y="1776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26" name="AutoShape 20"/>
              <p:cNvSpPr>
                <a:spLocks noChangeArrowheads="1"/>
              </p:cNvSpPr>
              <p:nvPr/>
            </p:nvSpPr>
            <p:spPr bwMode="auto">
              <a:xfrm rot="-691459">
                <a:off x="2154" y="2002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27" name="AutoShape 21"/>
              <p:cNvSpPr>
                <a:spLocks noChangeArrowheads="1"/>
              </p:cNvSpPr>
              <p:nvPr/>
            </p:nvSpPr>
            <p:spPr bwMode="auto">
              <a:xfrm rot="-565369">
                <a:off x="2199" y="2229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28" name="AutoShape 22"/>
              <p:cNvSpPr>
                <a:spLocks noChangeArrowheads="1"/>
              </p:cNvSpPr>
              <p:nvPr/>
            </p:nvSpPr>
            <p:spPr bwMode="auto">
              <a:xfrm>
                <a:off x="2244" y="2501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29" name="AutoShape 23"/>
              <p:cNvSpPr>
                <a:spLocks noChangeArrowheads="1"/>
              </p:cNvSpPr>
              <p:nvPr/>
            </p:nvSpPr>
            <p:spPr bwMode="auto">
              <a:xfrm>
                <a:off x="2245" y="2773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30" name="AutoShape 24"/>
              <p:cNvSpPr>
                <a:spLocks noChangeArrowheads="1"/>
              </p:cNvSpPr>
              <p:nvPr/>
            </p:nvSpPr>
            <p:spPr bwMode="auto">
              <a:xfrm rot="468469">
                <a:off x="2244" y="3091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31" name="AutoShape 25"/>
              <p:cNvSpPr>
                <a:spLocks noChangeArrowheads="1"/>
              </p:cNvSpPr>
              <p:nvPr/>
            </p:nvSpPr>
            <p:spPr bwMode="auto">
              <a:xfrm rot="300667">
                <a:off x="2199" y="3409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32" name="AutoShape 26"/>
              <p:cNvSpPr>
                <a:spLocks noChangeArrowheads="1"/>
              </p:cNvSpPr>
              <p:nvPr/>
            </p:nvSpPr>
            <p:spPr bwMode="auto">
              <a:xfrm>
                <a:off x="2381" y="1776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33" name="AutoShape 27"/>
              <p:cNvSpPr>
                <a:spLocks noChangeArrowheads="1"/>
              </p:cNvSpPr>
              <p:nvPr/>
            </p:nvSpPr>
            <p:spPr bwMode="auto">
              <a:xfrm rot="-1241393">
                <a:off x="2427" y="2002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34" name="AutoShape 28"/>
              <p:cNvSpPr>
                <a:spLocks noChangeArrowheads="1"/>
              </p:cNvSpPr>
              <p:nvPr/>
            </p:nvSpPr>
            <p:spPr bwMode="auto">
              <a:xfrm rot="-1121241">
                <a:off x="2516" y="2229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35" name="AutoShape 29"/>
              <p:cNvSpPr>
                <a:spLocks noChangeArrowheads="1"/>
              </p:cNvSpPr>
              <p:nvPr/>
            </p:nvSpPr>
            <p:spPr bwMode="auto">
              <a:xfrm>
                <a:off x="2562" y="2502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36" name="AutoShape 30"/>
              <p:cNvSpPr>
                <a:spLocks noChangeArrowheads="1"/>
              </p:cNvSpPr>
              <p:nvPr/>
            </p:nvSpPr>
            <p:spPr bwMode="auto">
              <a:xfrm>
                <a:off x="2562" y="2774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37" name="AutoShape 31"/>
              <p:cNvSpPr>
                <a:spLocks noChangeArrowheads="1"/>
              </p:cNvSpPr>
              <p:nvPr/>
            </p:nvSpPr>
            <p:spPr bwMode="auto">
              <a:xfrm rot="947863">
                <a:off x="2562" y="3092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38" name="AutoShape 32"/>
              <p:cNvSpPr>
                <a:spLocks noChangeArrowheads="1"/>
              </p:cNvSpPr>
              <p:nvPr/>
            </p:nvSpPr>
            <p:spPr bwMode="auto">
              <a:xfrm rot="947863">
                <a:off x="2516" y="3409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39" name="AutoShape 33"/>
              <p:cNvSpPr>
                <a:spLocks noChangeArrowheads="1"/>
              </p:cNvSpPr>
              <p:nvPr/>
            </p:nvSpPr>
            <p:spPr bwMode="auto">
              <a:xfrm>
                <a:off x="1292" y="1776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40" name="AutoShape 34"/>
              <p:cNvSpPr>
                <a:spLocks noChangeArrowheads="1"/>
              </p:cNvSpPr>
              <p:nvPr/>
            </p:nvSpPr>
            <p:spPr bwMode="auto">
              <a:xfrm>
                <a:off x="1292" y="2002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41" name="AutoShape 35"/>
              <p:cNvSpPr>
                <a:spLocks noChangeArrowheads="1"/>
              </p:cNvSpPr>
              <p:nvPr/>
            </p:nvSpPr>
            <p:spPr bwMode="auto">
              <a:xfrm>
                <a:off x="1292" y="2229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42" name="AutoShape 36"/>
              <p:cNvSpPr>
                <a:spLocks noChangeArrowheads="1"/>
              </p:cNvSpPr>
              <p:nvPr/>
            </p:nvSpPr>
            <p:spPr bwMode="auto">
              <a:xfrm>
                <a:off x="1292" y="2501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43" name="AutoShape 37"/>
              <p:cNvSpPr>
                <a:spLocks noChangeArrowheads="1"/>
              </p:cNvSpPr>
              <p:nvPr/>
            </p:nvSpPr>
            <p:spPr bwMode="auto">
              <a:xfrm>
                <a:off x="1292" y="2773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44" name="AutoShape 38"/>
              <p:cNvSpPr>
                <a:spLocks noChangeArrowheads="1"/>
              </p:cNvSpPr>
              <p:nvPr/>
            </p:nvSpPr>
            <p:spPr bwMode="auto">
              <a:xfrm>
                <a:off x="1292" y="3091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45" name="AutoShape 39"/>
              <p:cNvSpPr>
                <a:spLocks noChangeArrowheads="1"/>
              </p:cNvSpPr>
              <p:nvPr/>
            </p:nvSpPr>
            <p:spPr bwMode="auto">
              <a:xfrm>
                <a:off x="1292" y="3409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46" name="AutoShape 40"/>
              <p:cNvSpPr>
                <a:spLocks noChangeArrowheads="1"/>
              </p:cNvSpPr>
              <p:nvPr/>
            </p:nvSpPr>
            <p:spPr bwMode="auto">
              <a:xfrm rot="185748">
                <a:off x="1020" y="3404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47" name="AutoShape 41"/>
              <p:cNvSpPr>
                <a:spLocks noChangeArrowheads="1"/>
              </p:cNvSpPr>
              <p:nvPr/>
            </p:nvSpPr>
            <p:spPr bwMode="auto">
              <a:xfrm rot="-577824">
                <a:off x="987" y="3176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48" name="AutoShape 42"/>
              <p:cNvSpPr>
                <a:spLocks noChangeArrowheads="1"/>
              </p:cNvSpPr>
              <p:nvPr/>
            </p:nvSpPr>
            <p:spPr bwMode="auto">
              <a:xfrm rot="-800292">
                <a:off x="953" y="2946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49" name="AutoShape 43"/>
              <p:cNvSpPr>
                <a:spLocks noChangeArrowheads="1"/>
              </p:cNvSpPr>
              <p:nvPr/>
            </p:nvSpPr>
            <p:spPr bwMode="auto">
              <a:xfrm rot="-533719">
                <a:off x="923" y="2673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50" name="AutoShape 44"/>
              <p:cNvSpPr>
                <a:spLocks noChangeArrowheads="1"/>
              </p:cNvSpPr>
              <p:nvPr/>
            </p:nvSpPr>
            <p:spPr bwMode="auto">
              <a:xfrm rot="185748">
                <a:off x="938" y="2401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51" name="AutoShape 45"/>
              <p:cNvSpPr>
                <a:spLocks noChangeArrowheads="1"/>
              </p:cNvSpPr>
              <p:nvPr/>
            </p:nvSpPr>
            <p:spPr bwMode="auto">
              <a:xfrm rot="764110">
                <a:off x="955" y="2083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52" name="AutoShape 46"/>
              <p:cNvSpPr>
                <a:spLocks noChangeArrowheads="1"/>
              </p:cNvSpPr>
              <p:nvPr/>
            </p:nvSpPr>
            <p:spPr bwMode="auto">
              <a:xfrm rot="503163">
                <a:off x="1017" y="1768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53" name="AutoShape 47"/>
              <p:cNvSpPr>
                <a:spLocks noChangeArrowheads="1"/>
              </p:cNvSpPr>
              <p:nvPr/>
            </p:nvSpPr>
            <p:spPr bwMode="auto">
              <a:xfrm rot="-430842">
                <a:off x="708" y="3389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54" name="AutoShape 48"/>
              <p:cNvSpPr>
                <a:spLocks noChangeArrowheads="1"/>
              </p:cNvSpPr>
              <p:nvPr/>
            </p:nvSpPr>
            <p:spPr bwMode="auto">
              <a:xfrm rot="-612206">
                <a:off x="675" y="3161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55" name="AutoShape 49"/>
              <p:cNvSpPr>
                <a:spLocks noChangeArrowheads="1"/>
              </p:cNvSpPr>
              <p:nvPr/>
            </p:nvSpPr>
            <p:spPr bwMode="auto">
              <a:xfrm rot="-486116">
                <a:off x="642" y="2932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56" name="AutoShape 50"/>
              <p:cNvSpPr>
                <a:spLocks noChangeArrowheads="1"/>
              </p:cNvSpPr>
              <p:nvPr/>
            </p:nvSpPr>
            <p:spPr bwMode="auto">
              <a:xfrm rot="185748">
                <a:off x="612" y="2658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57" name="AutoShape 51"/>
              <p:cNvSpPr>
                <a:spLocks noChangeArrowheads="1"/>
              </p:cNvSpPr>
              <p:nvPr/>
            </p:nvSpPr>
            <p:spPr bwMode="auto">
              <a:xfrm rot="185748">
                <a:off x="625" y="2386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58" name="AutoShape 52"/>
              <p:cNvSpPr>
                <a:spLocks noChangeArrowheads="1"/>
              </p:cNvSpPr>
              <p:nvPr/>
            </p:nvSpPr>
            <p:spPr bwMode="auto">
              <a:xfrm rot="547722">
                <a:off x="643" y="2069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59" name="AutoShape 53"/>
              <p:cNvSpPr>
                <a:spLocks noChangeArrowheads="1"/>
              </p:cNvSpPr>
              <p:nvPr/>
            </p:nvSpPr>
            <p:spPr bwMode="auto">
              <a:xfrm rot="379918">
                <a:off x="706" y="1754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60" name="AutoShape 54"/>
              <p:cNvSpPr>
                <a:spLocks noChangeArrowheads="1"/>
              </p:cNvSpPr>
              <p:nvPr/>
            </p:nvSpPr>
            <p:spPr bwMode="auto">
              <a:xfrm rot="-475023">
                <a:off x="476" y="3390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61" name="AutoShape 55"/>
              <p:cNvSpPr>
                <a:spLocks noChangeArrowheads="1"/>
              </p:cNvSpPr>
              <p:nvPr/>
            </p:nvSpPr>
            <p:spPr bwMode="auto">
              <a:xfrm rot="-1162141">
                <a:off x="442" y="3161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62" name="AutoShape 56"/>
              <p:cNvSpPr>
                <a:spLocks noChangeArrowheads="1"/>
              </p:cNvSpPr>
              <p:nvPr/>
            </p:nvSpPr>
            <p:spPr bwMode="auto">
              <a:xfrm rot="-1041987">
                <a:off x="364" y="2930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63" name="AutoShape 57"/>
              <p:cNvSpPr>
                <a:spLocks noChangeArrowheads="1"/>
              </p:cNvSpPr>
              <p:nvPr/>
            </p:nvSpPr>
            <p:spPr bwMode="auto">
              <a:xfrm rot="185748">
                <a:off x="333" y="2655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64" name="AutoShape 58"/>
              <p:cNvSpPr>
                <a:spLocks noChangeArrowheads="1"/>
              </p:cNvSpPr>
              <p:nvPr/>
            </p:nvSpPr>
            <p:spPr bwMode="auto">
              <a:xfrm rot="185748">
                <a:off x="348" y="2383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65" name="AutoShape 59"/>
              <p:cNvSpPr>
                <a:spLocks noChangeArrowheads="1"/>
              </p:cNvSpPr>
              <p:nvPr/>
            </p:nvSpPr>
            <p:spPr bwMode="auto">
              <a:xfrm rot="1027115">
                <a:off x="365" y="2066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66" name="AutoShape 60"/>
              <p:cNvSpPr>
                <a:spLocks noChangeArrowheads="1"/>
              </p:cNvSpPr>
              <p:nvPr/>
            </p:nvSpPr>
            <p:spPr bwMode="auto">
              <a:xfrm rot="1027115">
                <a:off x="428" y="1752"/>
                <a:ext cx="91" cy="182"/>
              </a:xfrm>
              <a:prstGeom prst="downArrow">
                <a:avLst>
                  <a:gd name="adj1" fmla="val 50000"/>
                  <a:gd name="adj2" fmla="val 50000"/>
                </a:avLst>
              </a:prstGeom>
              <a:solidFill>
                <a:srgbClr val="00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5606" name="Grupo 168"/>
          <p:cNvGrpSpPr>
            <a:grpSpLocks/>
          </p:cNvGrpSpPr>
          <p:nvPr/>
        </p:nvGrpSpPr>
        <p:grpSpPr bwMode="auto">
          <a:xfrm>
            <a:off x="6247994" y="2608701"/>
            <a:ext cx="3138488" cy="2846388"/>
            <a:chOff x="4581644" y="3139586"/>
            <a:chExt cx="2810500" cy="2548111"/>
          </a:xfrm>
        </p:grpSpPr>
        <p:pic>
          <p:nvPicPr>
            <p:cNvPr id="25707" name="Imagen 22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1644" y="3139586"/>
              <a:ext cx="2810500" cy="237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708" name="Imagen 2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6339" y="4293097"/>
              <a:ext cx="2479289" cy="139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65"/>
          <p:cNvGrpSpPr>
            <a:grpSpLocks/>
          </p:cNvGrpSpPr>
          <p:nvPr/>
        </p:nvGrpSpPr>
        <p:grpSpPr bwMode="auto">
          <a:xfrm>
            <a:off x="6297207" y="2596001"/>
            <a:ext cx="3103562" cy="2603500"/>
            <a:chOff x="2961" y="1480"/>
            <a:chExt cx="2514" cy="2132"/>
          </a:xfrm>
        </p:grpSpPr>
        <p:sp>
          <p:nvSpPr>
            <p:cNvPr id="25608" name="AutoShape 66"/>
            <p:cNvSpPr>
              <a:spLocks noChangeArrowheads="1"/>
            </p:cNvSpPr>
            <p:nvPr/>
          </p:nvSpPr>
          <p:spPr bwMode="auto">
            <a:xfrm>
              <a:off x="4286" y="1776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09" name="AutoShape 67"/>
            <p:cNvSpPr>
              <a:spLocks noChangeArrowheads="1"/>
            </p:cNvSpPr>
            <p:nvPr/>
          </p:nvSpPr>
          <p:spPr bwMode="auto">
            <a:xfrm>
              <a:off x="4286" y="2002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0" name="AutoShape 68"/>
            <p:cNvSpPr>
              <a:spLocks noChangeArrowheads="1"/>
            </p:cNvSpPr>
            <p:nvPr/>
          </p:nvSpPr>
          <p:spPr bwMode="auto">
            <a:xfrm>
              <a:off x="4286" y="2229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1" name="AutoShape 69"/>
            <p:cNvSpPr>
              <a:spLocks noChangeArrowheads="1"/>
            </p:cNvSpPr>
            <p:nvPr/>
          </p:nvSpPr>
          <p:spPr bwMode="auto">
            <a:xfrm>
              <a:off x="4286" y="2501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2" name="AutoShape 70"/>
            <p:cNvSpPr>
              <a:spLocks noChangeArrowheads="1"/>
            </p:cNvSpPr>
            <p:nvPr/>
          </p:nvSpPr>
          <p:spPr bwMode="auto">
            <a:xfrm>
              <a:off x="4286" y="2773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3" name="AutoShape 71"/>
            <p:cNvSpPr>
              <a:spLocks noChangeArrowheads="1"/>
            </p:cNvSpPr>
            <p:nvPr/>
          </p:nvSpPr>
          <p:spPr bwMode="auto">
            <a:xfrm>
              <a:off x="4286" y="3091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4" name="AutoShape 72"/>
            <p:cNvSpPr>
              <a:spLocks noChangeArrowheads="1"/>
            </p:cNvSpPr>
            <p:nvPr/>
          </p:nvSpPr>
          <p:spPr bwMode="auto">
            <a:xfrm>
              <a:off x="4286" y="3409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5" name="AutoShape 73"/>
            <p:cNvSpPr>
              <a:spLocks noChangeArrowheads="1"/>
            </p:cNvSpPr>
            <p:nvPr/>
          </p:nvSpPr>
          <p:spPr bwMode="auto">
            <a:xfrm rot="-338489">
              <a:off x="4468" y="1776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6" name="AutoShape 74"/>
            <p:cNvSpPr>
              <a:spLocks noChangeArrowheads="1"/>
            </p:cNvSpPr>
            <p:nvPr/>
          </p:nvSpPr>
          <p:spPr bwMode="auto">
            <a:xfrm rot="-657077">
              <a:off x="4513" y="2002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7" name="AutoShape 75"/>
            <p:cNvSpPr>
              <a:spLocks noChangeArrowheads="1"/>
            </p:cNvSpPr>
            <p:nvPr/>
          </p:nvSpPr>
          <p:spPr bwMode="auto">
            <a:xfrm rot="-879545">
              <a:off x="4559" y="2230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8" name="AutoShape 76"/>
            <p:cNvSpPr>
              <a:spLocks noChangeArrowheads="1"/>
            </p:cNvSpPr>
            <p:nvPr/>
          </p:nvSpPr>
          <p:spPr bwMode="auto">
            <a:xfrm rot="-612972">
              <a:off x="4604" y="2501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19" name="AutoShape 77"/>
            <p:cNvSpPr>
              <a:spLocks noChangeArrowheads="1"/>
            </p:cNvSpPr>
            <p:nvPr/>
          </p:nvSpPr>
          <p:spPr bwMode="auto">
            <a:xfrm>
              <a:off x="4604" y="2773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20" name="AutoShape 78"/>
            <p:cNvSpPr>
              <a:spLocks noChangeArrowheads="1"/>
            </p:cNvSpPr>
            <p:nvPr/>
          </p:nvSpPr>
          <p:spPr bwMode="auto">
            <a:xfrm rot="684858">
              <a:off x="4604" y="3091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21" name="AutoShape 79"/>
            <p:cNvSpPr>
              <a:spLocks noChangeArrowheads="1"/>
            </p:cNvSpPr>
            <p:nvPr/>
          </p:nvSpPr>
          <p:spPr bwMode="auto">
            <a:xfrm rot="423911">
              <a:off x="4559" y="3409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22" name="AutoShape 80"/>
            <p:cNvSpPr>
              <a:spLocks noChangeArrowheads="1"/>
            </p:cNvSpPr>
            <p:nvPr/>
          </p:nvSpPr>
          <p:spPr bwMode="auto">
            <a:xfrm>
              <a:off x="4694" y="1776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23" name="AutoShape 81"/>
            <p:cNvSpPr>
              <a:spLocks noChangeArrowheads="1"/>
            </p:cNvSpPr>
            <p:nvPr/>
          </p:nvSpPr>
          <p:spPr bwMode="auto">
            <a:xfrm rot="-691459">
              <a:off x="4740" y="2002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24" name="AutoShape 82"/>
            <p:cNvSpPr>
              <a:spLocks noChangeArrowheads="1"/>
            </p:cNvSpPr>
            <p:nvPr/>
          </p:nvSpPr>
          <p:spPr bwMode="auto">
            <a:xfrm rot="-565369">
              <a:off x="4785" y="2229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25" name="AutoShape 83"/>
            <p:cNvSpPr>
              <a:spLocks noChangeArrowheads="1"/>
            </p:cNvSpPr>
            <p:nvPr/>
          </p:nvSpPr>
          <p:spPr bwMode="auto">
            <a:xfrm>
              <a:off x="4837" y="2501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26" name="AutoShape 84"/>
            <p:cNvSpPr>
              <a:spLocks noChangeArrowheads="1"/>
            </p:cNvSpPr>
            <p:nvPr/>
          </p:nvSpPr>
          <p:spPr bwMode="auto">
            <a:xfrm>
              <a:off x="4831" y="2773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27" name="AutoShape 85"/>
            <p:cNvSpPr>
              <a:spLocks noChangeArrowheads="1"/>
            </p:cNvSpPr>
            <p:nvPr/>
          </p:nvSpPr>
          <p:spPr bwMode="auto">
            <a:xfrm rot="468469">
              <a:off x="4830" y="3091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28" name="AutoShape 86"/>
            <p:cNvSpPr>
              <a:spLocks noChangeArrowheads="1"/>
            </p:cNvSpPr>
            <p:nvPr/>
          </p:nvSpPr>
          <p:spPr bwMode="auto">
            <a:xfrm rot="300667">
              <a:off x="4785" y="3409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29" name="AutoShape 87"/>
            <p:cNvSpPr>
              <a:spLocks noChangeArrowheads="1"/>
            </p:cNvSpPr>
            <p:nvPr/>
          </p:nvSpPr>
          <p:spPr bwMode="auto">
            <a:xfrm>
              <a:off x="4067" y="1776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30" name="AutoShape 88"/>
            <p:cNvSpPr>
              <a:spLocks noChangeArrowheads="1"/>
            </p:cNvSpPr>
            <p:nvPr/>
          </p:nvSpPr>
          <p:spPr bwMode="auto">
            <a:xfrm>
              <a:off x="4067" y="2002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31" name="AutoShape 89"/>
            <p:cNvSpPr>
              <a:spLocks noChangeArrowheads="1"/>
            </p:cNvSpPr>
            <p:nvPr/>
          </p:nvSpPr>
          <p:spPr bwMode="auto">
            <a:xfrm>
              <a:off x="4067" y="2229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32" name="AutoShape 90"/>
            <p:cNvSpPr>
              <a:spLocks noChangeArrowheads="1"/>
            </p:cNvSpPr>
            <p:nvPr/>
          </p:nvSpPr>
          <p:spPr bwMode="auto">
            <a:xfrm>
              <a:off x="4067" y="2501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33" name="AutoShape 91"/>
            <p:cNvSpPr>
              <a:spLocks noChangeArrowheads="1"/>
            </p:cNvSpPr>
            <p:nvPr/>
          </p:nvSpPr>
          <p:spPr bwMode="auto">
            <a:xfrm>
              <a:off x="4067" y="2773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34" name="AutoShape 92"/>
            <p:cNvSpPr>
              <a:spLocks noChangeArrowheads="1"/>
            </p:cNvSpPr>
            <p:nvPr/>
          </p:nvSpPr>
          <p:spPr bwMode="auto">
            <a:xfrm>
              <a:off x="4067" y="3091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35" name="AutoShape 93"/>
            <p:cNvSpPr>
              <a:spLocks noChangeArrowheads="1"/>
            </p:cNvSpPr>
            <p:nvPr/>
          </p:nvSpPr>
          <p:spPr bwMode="auto">
            <a:xfrm>
              <a:off x="4067" y="3409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36" name="AutoShape 94"/>
            <p:cNvSpPr>
              <a:spLocks noChangeArrowheads="1"/>
            </p:cNvSpPr>
            <p:nvPr/>
          </p:nvSpPr>
          <p:spPr bwMode="auto">
            <a:xfrm rot="185748">
              <a:off x="3840" y="3404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37" name="AutoShape 95"/>
            <p:cNvSpPr>
              <a:spLocks noChangeArrowheads="1"/>
            </p:cNvSpPr>
            <p:nvPr/>
          </p:nvSpPr>
          <p:spPr bwMode="auto">
            <a:xfrm rot="-577824">
              <a:off x="3807" y="3176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38" name="AutoShape 96"/>
            <p:cNvSpPr>
              <a:spLocks noChangeArrowheads="1"/>
            </p:cNvSpPr>
            <p:nvPr/>
          </p:nvSpPr>
          <p:spPr bwMode="auto">
            <a:xfrm rot="-800292">
              <a:off x="3773" y="2946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39" name="AutoShape 97"/>
            <p:cNvSpPr>
              <a:spLocks noChangeArrowheads="1"/>
            </p:cNvSpPr>
            <p:nvPr/>
          </p:nvSpPr>
          <p:spPr bwMode="auto">
            <a:xfrm rot="-533719">
              <a:off x="3743" y="2673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40" name="AutoShape 98"/>
            <p:cNvSpPr>
              <a:spLocks noChangeArrowheads="1"/>
            </p:cNvSpPr>
            <p:nvPr/>
          </p:nvSpPr>
          <p:spPr bwMode="auto">
            <a:xfrm rot="185748">
              <a:off x="3758" y="2401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41" name="AutoShape 99"/>
            <p:cNvSpPr>
              <a:spLocks noChangeArrowheads="1"/>
            </p:cNvSpPr>
            <p:nvPr/>
          </p:nvSpPr>
          <p:spPr bwMode="auto">
            <a:xfrm rot="764110">
              <a:off x="3775" y="2083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42" name="AutoShape 100"/>
            <p:cNvSpPr>
              <a:spLocks noChangeArrowheads="1"/>
            </p:cNvSpPr>
            <p:nvPr/>
          </p:nvSpPr>
          <p:spPr bwMode="auto">
            <a:xfrm rot="503163">
              <a:off x="3837" y="1768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43" name="AutoShape 101"/>
            <p:cNvSpPr>
              <a:spLocks noChangeArrowheads="1"/>
            </p:cNvSpPr>
            <p:nvPr/>
          </p:nvSpPr>
          <p:spPr bwMode="auto">
            <a:xfrm rot="-430842">
              <a:off x="3568" y="3389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44" name="AutoShape 102"/>
            <p:cNvSpPr>
              <a:spLocks noChangeArrowheads="1"/>
            </p:cNvSpPr>
            <p:nvPr/>
          </p:nvSpPr>
          <p:spPr bwMode="auto">
            <a:xfrm rot="-612206">
              <a:off x="3535" y="3161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45" name="AutoShape 103"/>
            <p:cNvSpPr>
              <a:spLocks noChangeArrowheads="1"/>
            </p:cNvSpPr>
            <p:nvPr/>
          </p:nvSpPr>
          <p:spPr bwMode="auto">
            <a:xfrm rot="-486116">
              <a:off x="3502" y="2932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46" name="AutoShape 104"/>
            <p:cNvSpPr>
              <a:spLocks noChangeArrowheads="1"/>
            </p:cNvSpPr>
            <p:nvPr/>
          </p:nvSpPr>
          <p:spPr bwMode="auto">
            <a:xfrm rot="185748">
              <a:off x="3472" y="2658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47" name="AutoShape 105"/>
            <p:cNvSpPr>
              <a:spLocks noChangeArrowheads="1"/>
            </p:cNvSpPr>
            <p:nvPr/>
          </p:nvSpPr>
          <p:spPr bwMode="auto">
            <a:xfrm rot="185748">
              <a:off x="3485" y="2386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48" name="AutoShape 106"/>
            <p:cNvSpPr>
              <a:spLocks noChangeArrowheads="1"/>
            </p:cNvSpPr>
            <p:nvPr/>
          </p:nvSpPr>
          <p:spPr bwMode="auto">
            <a:xfrm rot="547722">
              <a:off x="3503" y="2069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49" name="AutoShape 107"/>
            <p:cNvSpPr>
              <a:spLocks noChangeArrowheads="1"/>
            </p:cNvSpPr>
            <p:nvPr/>
          </p:nvSpPr>
          <p:spPr bwMode="auto">
            <a:xfrm rot="379918">
              <a:off x="3566" y="1754"/>
              <a:ext cx="91" cy="182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50" name="AutoShape 108"/>
            <p:cNvSpPr>
              <a:spLocks noChangeArrowheads="1"/>
            </p:cNvSpPr>
            <p:nvPr/>
          </p:nvSpPr>
          <p:spPr bwMode="auto">
            <a:xfrm rot="1796298">
              <a:off x="3366" y="3389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51" name="AutoShape 109"/>
            <p:cNvSpPr>
              <a:spLocks noChangeArrowheads="1"/>
            </p:cNvSpPr>
            <p:nvPr/>
          </p:nvSpPr>
          <p:spPr bwMode="auto">
            <a:xfrm rot="3344570">
              <a:off x="3288" y="3475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52" name="AutoShape 110"/>
            <p:cNvSpPr>
              <a:spLocks noChangeArrowheads="1"/>
            </p:cNvSpPr>
            <p:nvPr/>
          </p:nvSpPr>
          <p:spPr bwMode="auto">
            <a:xfrm rot="5253457">
              <a:off x="3152" y="3513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53" name="AutoShape 111"/>
            <p:cNvSpPr>
              <a:spLocks noChangeArrowheads="1"/>
            </p:cNvSpPr>
            <p:nvPr/>
          </p:nvSpPr>
          <p:spPr bwMode="auto">
            <a:xfrm rot="7916986">
              <a:off x="3015" y="3467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54" name="AutoShape 112"/>
            <p:cNvSpPr>
              <a:spLocks noChangeArrowheads="1"/>
            </p:cNvSpPr>
            <p:nvPr/>
          </p:nvSpPr>
          <p:spPr bwMode="auto">
            <a:xfrm rot="10800000">
              <a:off x="2971" y="3333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55" name="AutoShape 113"/>
            <p:cNvSpPr>
              <a:spLocks noChangeArrowheads="1"/>
            </p:cNvSpPr>
            <p:nvPr/>
          </p:nvSpPr>
          <p:spPr bwMode="auto">
            <a:xfrm rot="10800000">
              <a:off x="2971" y="3203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56" name="AutoShape 114"/>
            <p:cNvSpPr>
              <a:spLocks noChangeArrowheads="1"/>
            </p:cNvSpPr>
            <p:nvPr/>
          </p:nvSpPr>
          <p:spPr bwMode="auto">
            <a:xfrm rot="10800000">
              <a:off x="2971" y="3067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57" name="AutoShape 115"/>
            <p:cNvSpPr>
              <a:spLocks noChangeArrowheads="1"/>
            </p:cNvSpPr>
            <p:nvPr/>
          </p:nvSpPr>
          <p:spPr bwMode="auto">
            <a:xfrm rot="10800000">
              <a:off x="2971" y="2931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58" name="AutoShape 116"/>
            <p:cNvSpPr>
              <a:spLocks noChangeArrowheads="1"/>
            </p:cNvSpPr>
            <p:nvPr/>
          </p:nvSpPr>
          <p:spPr bwMode="auto">
            <a:xfrm rot="10800000">
              <a:off x="2971" y="2795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59" name="AutoShape 117"/>
            <p:cNvSpPr>
              <a:spLocks noChangeArrowheads="1"/>
            </p:cNvSpPr>
            <p:nvPr/>
          </p:nvSpPr>
          <p:spPr bwMode="auto">
            <a:xfrm rot="10800000">
              <a:off x="2971" y="2659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60" name="AutoShape 118"/>
            <p:cNvSpPr>
              <a:spLocks noChangeArrowheads="1"/>
            </p:cNvSpPr>
            <p:nvPr/>
          </p:nvSpPr>
          <p:spPr bwMode="auto">
            <a:xfrm rot="1796298">
              <a:off x="3424" y="3288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61" name="AutoShape 119"/>
            <p:cNvSpPr>
              <a:spLocks noChangeArrowheads="1"/>
            </p:cNvSpPr>
            <p:nvPr/>
          </p:nvSpPr>
          <p:spPr bwMode="auto">
            <a:xfrm rot="-2829258">
              <a:off x="3372" y="2387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62" name="AutoShape 120"/>
            <p:cNvSpPr>
              <a:spLocks noChangeArrowheads="1"/>
            </p:cNvSpPr>
            <p:nvPr/>
          </p:nvSpPr>
          <p:spPr bwMode="auto">
            <a:xfrm rot="-4046212">
              <a:off x="3242" y="2297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63" name="AutoShape 121"/>
            <p:cNvSpPr>
              <a:spLocks noChangeArrowheads="1"/>
            </p:cNvSpPr>
            <p:nvPr/>
          </p:nvSpPr>
          <p:spPr bwMode="auto">
            <a:xfrm rot="-6540762">
              <a:off x="3106" y="2297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64" name="AutoShape 122"/>
            <p:cNvSpPr>
              <a:spLocks noChangeArrowheads="1"/>
            </p:cNvSpPr>
            <p:nvPr/>
          </p:nvSpPr>
          <p:spPr bwMode="auto">
            <a:xfrm rot="-9019611">
              <a:off x="3015" y="2388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65" name="AutoShape 123"/>
            <p:cNvSpPr>
              <a:spLocks noChangeArrowheads="1"/>
            </p:cNvSpPr>
            <p:nvPr/>
          </p:nvSpPr>
          <p:spPr bwMode="auto">
            <a:xfrm rot="10800000">
              <a:off x="2971" y="2523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5666" name="Group 124"/>
            <p:cNvGrpSpPr>
              <a:grpSpLocks/>
            </p:cNvGrpSpPr>
            <p:nvPr/>
          </p:nvGrpSpPr>
          <p:grpSpPr bwMode="auto">
            <a:xfrm>
              <a:off x="4921" y="1480"/>
              <a:ext cx="554" cy="644"/>
              <a:chOff x="4921" y="1480"/>
              <a:chExt cx="554" cy="644"/>
            </a:xfrm>
          </p:grpSpPr>
          <p:sp>
            <p:nvSpPr>
              <p:cNvPr id="25695" name="AutoShape 125"/>
              <p:cNvSpPr>
                <a:spLocks noChangeArrowheads="1"/>
              </p:cNvSpPr>
              <p:nvPr/>
            </p:nvSpPr>
            <p:spPr bwMode="auto">
              <a:xfrm rot="10502866">
                <a:off x="4921" y="1843"/>
                <a:ext cx="100" cy="97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96" name="AutoShape 126"/>
              <p:cNvSpPr>
                <a:spLocks noChangeArrowheads="1"/>
              </p:cNvSpPr>
              <p:nvPr/>
            </p:nvSpPr>
            <p:spPr bwMode="auto">
              <a:xfrm rot="-2829258">
                <a:off x="5322" y="1571"/>
                <a:ext cx="100" cy="97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97" name="AutoShape 127"/>
              <p:cNvSpPr>
                <a:spLocks noChangeArrowheads="1"/>
              </p:cNvSpPr>
              <p:nvPr/>
            </p:nvSpPr>
            <p:spPr bwMode="auto">
              <a:xfrm rot="-4046212">
                <a:off x="5192" y="1481"/>
                <a:ext cx="100" cy="97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98" name="AutoShape 128"/>
              <p:cNvSpPr>
                <a:spLocks noChangeArrowheads="1"/>
              </p:cNvSpPr>
              <p:nvPr/>
            </p:nvSpPr>
            <p:spPr bwMode="auto">
              <a:xfrm rot="-6540762">
                <a:off x="5056" y="1481"/>
                <a:ext cx="100" cy="97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699" name="AutoShape 129"/>
              <p:cNvSpPr>
                <a:spLocks noChangeArrowheads="1"/>
              </p:cNvSpPr>
              <p:nvPr/>
            </p:nvSpPr>
            <p:spPr bwMode="auto">
              <a:xfrm rot="-9019611">
                <a:off x="4965" y="1572"/>
                <a:ext cx="100" cy="97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00" name="AutoShape 130"/>
              <p:cNvSpPr>
                <a:spLocks noChangeArrowheads="1"/>
              </p:cNvSpPr>
              <p:nvPr/>
            </p:nvSpPr>
            <p:spPr bwMode="auto">
              <a:xfrm rot="10800000">
                <a:off x="4921" y="1707"/>
                <a:ext cx="100" cy="97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01" name="AutoShape 131"/>
              <p:cNvSpPr>
                <a:spLocks noChangeArrowheads="1"/>
              </p:cNvSpPr>
              <p:nvPr/>
            </p:nvSpPr>
            <p:spPr bwMode="auto">
              <a:xfrm>
                <a:off x="5375" y="1706"/>
                <a:ext cx="100" cy="97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02" name="AutoShape 132"/>
              <p:cNvSpPr>
                <a:spLocks noChangeArrowheads="1"/>
              </p:cNvSpPr>
              <p:nvPr/>
            </p:nvSpPr>
            <p:spPr bwMode="auto">
              <a:xfrm rot="2151878">
                <a:off x="5320" y="1979"/>
                <a:ext cx="100" cy="97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03" name="AutoShape 133"/>
              <p:cNvSpPr>
                <a:spLocks noChangeArrowheads="1"/>
              </p:cNvSpPr>
              <p:nvPr/>
            </p:nvSpPr>
            <p:spPr bwMode="auto">
              <a:xfrm>
                <a:off x="5375" y="1842"/>
                <a:ext cx="100" cy="97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04" name="AutoShape 134"/>
              <p:cNvSpPr>
                <a:spLocks noChangeArrowheads="1"/>
              </p:cNvSpPr>
              <p:nvPr/>
            </p:nvSpPr>
            <p:spPr bwMode="auto">
              <a:xfrm rot="5100556">
                <a:off x="5192" y="2025"/>
                <a:ext cx="100" cy="97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05" name="AutoShape 135"/>
              <p:cNvSpPr>
                <a:spLocks noChangeArrowheads="1"/>
              </p:cNvSpPr>
              <p:nvPr/>
            </p:nvSpPr>
            <p:spPr bwMode="auto">
              <a:xfrm rot="8631415">
                <a:off x="5093" y="1972"/>
                <a:ext cx="100" cy="97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706" name="AutoShape 136"/>
              <p:cNvSpPr>
                <a:spLocks noChangeArrowheads="1"/>
              </p:cNvSpPr>
              <p:nvPr/>
            </p:nvSpPr>
            <p:spPr bwMode="auto">
              <a:xfrm rot="10800000">
                <a:off x="5048" y="1842"/>
                <a:ext cx="100" cy="97"/>
              </a:xfrm>
              <a:prstGeom prst="downArrow">
                <a:avLst>
                  <a:gd name="adj1" fmla="val 50000"/>
                  <a:gd name="adj2" fmla="val 25000"/>
                </a:avLst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681" tIns="45341" rIns="90681" bIns="45341" anchor="ctr"/>
              <a:lstStyle>
                <a:lvl1pPr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s-E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5667" name="AutoShape 137"/>
            <p:cNvSpPr>
              <a:spLocks noChangeArrowheads="1"/>
            </p:cNvSpPr>
            <p:nvPr/>
          </p:nvSpPr>
          <p:spPr bwMode="auto">
            <a:xfrm rot="1724689">
              <a:off x="4979" y="2421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68" name="AutoShape 138"/>
            <p:cNvSpPr>
              <a:spLocks noChangeArrowheads="1"/>
            </p:cNvSpPr>
            <p:nvPr/>
          </p:nvSpPr>
          <p:spPr bwMode="auto">
            <a:xfrm rot="3275823">
              <a:off x="5057" y="2335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69" name="AutoShape 139"/>
            <p:cNvSpPr>
              <a:spLocks noChangeArrowheads="1"/>
            </p:cNvSpPr>
            <p:nvPr/>
          </p:nvSpPr>
          <p:spPr bwMode="auto">
            <a:xfrm rot="5184712">
              <a:off x="5193" y="2297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70" name="AutoShape 140"/>
            <p:cNvSpPr>
              <a:spLocks noChangeArrowheads="1"/>
            </p:cNvSpPr>
            <p:nvPr/>
          </p:nvSpPr>
          <p:spPr bwMode="auto">
            <a:xfrm rot="7848241">
              <a:off x="5330" y="2343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71" name="AutoShape 141"/>
            <p:cNvSpPr>
              <a:spLocks noChangeArrowheads="1"/>
            </p:cNvSpPr>
            <p:nvPr/>
          </p:nvSpPr>
          <p:spPr bwMode="auto">
            <a:xfrm rot="10800000">
              <a:off x="5374" y="2477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72" name="AutoShape 142"/>
            <p:cNvSpPr>
              <a:spLocks noChangeArrowheads="1"/>
            </p:cNvSpPr>
            <p:nvPr/>
          </p:nvSpPr>
          <p:spPr bwMode="auto">
            <a:xfrm rot="10800000">
              <a:off x="5374" y="2607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73" name="AutoShape 143"/>
            <p:cNvSpPr>
              <a:spLocks noChangeArrowheads="1"/>
            </p:cNvSpPr>
            <p:nvPr/>
          </p:nvSpPr>
          <p:spPr bwMode="auto">
            <a:xfrm rot="10800000">
              <a:off x="5374" y="2743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74" name="AutoShape 144"/>
            <p:cNvSpPr>
              <a:spLocks noChangeArrowheads="1"/>
            </p:cNvSpPr>
            <p:nvPr/>
          </p:nvSpPr>
          <p:spPr bwMode="auto">
            <a:xfrm rot="10800000">
              <a:off x="5374" y="2879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75" name="AutoShape 145"/>
            <p:cNvSpPr>
              <a:spLocks noChangeArrowheads="1"/>
            </p:cNvSpPr>
            <p:nvPr/>
          </p:nvSpPr>
          <p:spPr bwMode="auto">
            <a:xfrm rot="10800000">
              <a:off x="5374" y="3015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76" name="AutoShape 146"/>
            <p:cNvSpPr>
              <a:spLocks noChangeArrowheads="1"/>
            </p:cNvSpPr>
            <p:nvPr/>
          </p:nvSpPr>
          <p:spPr bwMode="auto">
            <a:xfrm rot="10800000">
              <a:off x="5374" y="3151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77" name="AutoShape 147"/>
            <p:cNvSpPr>
              <a:spLocks noChangeArrowheads="1"/>
            </p:cNvSpPr>
            <p:nvPr/>
          </p:nvSpPr>
          <p:spPr bwMode="auto">
            <a:xfrm rot="1724689">
              <a:off x="4921" y="2522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78" name="AutoShape 148"/>
            <p:cNvSpPr>
              <a:spLocks noChangeArrowheads="1"/>
            </p:cNvSpPr>
            <p:nvPr/>
          </p:nvSpPr>
          <p:spPr bwMode="auto">
            <a:xfrm rot="-2898003">
              <a:off x="4973" y="3423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79" name="AutoShape 149"/>
            <p:cNvSpPr>
              <a:spLocks noChangeArrowheads="1"/>
            </p:cNvSpPr>
            <p:nvPr/>
          </p:nvSpPr>
          <p:spPr bwMode="auto">
            <a:xfrm rot="-4114958">
              <a:off x="5103" y="3513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80" name="AutoShape 150"/>
            <p:cNvSpPr>
              <a:spLocks noChangeArrowheads="1"/>
            </p:cNvSpPr>
            <p:nvPr/>
          </p:nvSpPr>
          <p:spPr bwMode="auto">
            <a:xfrm rot="-6609508">
              <a:off x="5239" y="3513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81" name="AutoShape 151"/>
            <p:cNvSpPr>
              <a:spLocks noChangeArrowheads="1"/>
            </p:cNvSpPr>
            <p:nvPr/>
          </p:nvSpPr>
          <p:spPr bwMode="auto">
            <a:xfrm rot="-9091220">
              <a:off x="5330" y="3422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82" name="AutoShape 152"/>
            <p:cNvSpPr>
              <a:spLocks noChangeArrowheads="1"/>
            </p:cNvSpPr>
            <p:nvPr/>
          </p:nvSpPr>
          <p:spPr bwMode="auto">
            <a:xfrm rot="10800000">
              <a:off x="5374" y="3287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83" name="AutoShape 153"/>
            <p:cNvSpPr>
              <a:spLocks noChangeArrowheads="1"/>
            </p:cNvSpPr>
            <p:nvPr/>
          </p:nvSpPr>
          <p:spPr bwMode="auto">
            <a:xfrm rot="10800000">
              <a:off x="3415" y="1882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84" name="AutoShape 154"/>
            <p:cNvSpPr>
              <a:spLocks noChangeArrowheads="1"/>
            </p:cNvSpPr>
            <p:nvPr/>
          </p:nvSpPr>
          <p:spPr bwMode="auto">
            <a:xfrm rot="2710981">
              <a:off x="3006" y="1607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85" name="AutoShape 155"/>
            <p:cNvSpPr>
              <a:spLocks noChangeArrowheads="1"/>
            </p:cNvSpPr>
            <p:nvPr/>
          </p:nvSpPr>
          <p:spPr bwMode="auto">
            <a:xfrm rot="4851260">
              <a:off x="3142" y="1517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86" name="AutoShape 156"/>
            <p:cNvSpPr>
              <a:spLocks noChangeArrowheads="1"/>
            </p:cNvSpPr>
            <p:nvPr/>
          </p:nvSpPr>
          <p:spPr bwMode="auto">
            <a:xfrm rot="8605732">
              <a:off x="3378" y="1607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87" name="AutoShape 157"/>
            <p:cNvSpPr>
              <a:spLocks noChangeArrowheads="1"/>
            </p:cNvSpPr>
            <p:nvPr/>
          </p:nvSpPr>
          <p:spPr bwMode="auto">
            <a:xfrm rot="6816955">
              <a:off x="3278" y="1517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88" name="AutoShape 158"/>
            <p:cNvSpPr>
              <a:spLocks noChangeArrowheads="1"/>
            </p:cNvSpPr>
            <p:nvPr/>
          </p:nvSpPr>
          <p:spPr bwMode="auto">
            <a:xfrm rot="10800000">
              <a:off x="3415" y="1745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89" name="AutoShape 159"/>
            <p:cNvSpPr>
              <a:spLocks noChangeArrowheads="1"/>
            </p:cNvSpPr>
            <p:nvPr/>
          </p:nvSpPr>
          <p:spPr bwMode="auto">
            <a:xfrm>
              <a:off x="2961" y="1745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90" name="AutoShape 160"/>
            <p:cNvSpPr>
              <a:spLocks noChangeArrowheads="1"/>
            </p:cNvSpPr>
            <p:nvPr/>
          </p:nvSpPr>
          <p:spPr bwMode="auto">
            <a:xfrm rot="-2626743">
              <a:off x="3006" y="2016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91" name="AutoShape 161"/>
            <p:cNvSpPr>
              <a:spLocks noChangeArrowheads="1"/>
            </p:cNvSpPr>
            <p:nvPr/>
          </p:nvSpPr>
          <p:spPr bwMode="auto">
            <a:xfrm>
              <a:off x="2961" y="1882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92" name="AutoShape 162"/>
            <p:cNvSpPr>
              <a:spLocks noChangeArrowheads="1"/>
            </p:cNvSpPr>
            <p:nvPr/>
          </p:nvSpPr>
          <p:spPr bwMode="auto">
            <a:xfrm rot="-5400000">
              <a:off x="3135" y="2061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93" name="AutoShape 163"/>
            <p:cNvSpPr>
              <a:spLocks noChangeArrowheads="1"/>
            </p:cNvSpPr>
            <p:nvPr/>
          </p:nvSpPr>
          <p:spPr bwMode="auto">
            <a:xfrm rot="-9766631">
              <a:off x="3233" y="1972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94" name="AutoShape 164"/>
            <p:cNvSpPr>
              <a:spLocks noChangeArrowheads="1"/>
            </p:cNvSpPr>
            <p:nvPr/>
          </p:nvSpPr>
          <p:spPr bwMode="auto">
            <a:xfrm rot="10800000">
              <a:off x="3260" y="1836"/>
              <a:ext cx="100" cy="9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681" tIns="45341" rIns="90681" bIns="45341" anchor="ctr"/>
            <a:lstStyle>
              <a:lvl1pPr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ángulo 1"/>
          <p:cNvSpPr/>
          <p:nvPr/>
        </p:nvSpPr>
        <p:spPr>
          <a:xfrm>
            <a:off x="1222514" y="1511952"/>
            <a:ext cx="4187686" cy="100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Nos imaginamos normalmente que el aire fluye así en una cabina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impulsión / succión</a:t>
            </a:r>
          </a:p>
        </p:txBody>
      </p:sp>
    </p:spTree>
    <p:extLst>
      <p:ext uri="{BB962C8B-B14F-4D97-AF65-F5344CB8AC3E}">
        <p14:creationId xmlns:p14="http://schemas.microsoft.com/office/powerpoint/2010/main" val="158995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kern="0" dirty="0"/>
              <a:t>Control de </a:t>
            </a:r>
            <a:r>
              <a:rPr lang="en-GB" kern="0" dirty="0" err="1"/>
              <a:t>exposición</a:t>
            </a:r>
            <a:r>
              <a:rPr lang="en-GB" kern="0" dirty="0"/>
              <a:t> a </a:t>
            </a:r>
            <a:r>
              <a:rPr lang="en-GB" kern="0" dirty="0" err="1" smtClean="0"/>
              <a:t>Isocianatos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eaLnBrk="1" fontAlgn="auto" hangingPunct="1">
              <a:lnSpc>
                <a:spcPct val="120000"/>
              </a:lnSpc>
              <a:defRPr/>
            </a:pPr>
            <a:r>
              <a:rPr lang="en-GB" kern="0" dirty="0" err="1"/>
              <a:t>Es</a:t>
            </a:r>
            <a:r>
              <a:rPr lang="en-GB" kern="0" dirty="0"/>
              <a:t> </a:t>
            </a:r>
            <a:r>
              <a:rPr lang="en-GB" kern="0" dirty="0" err="1"/>
              <a:t>importante</a:t>
            </a:r>
            <a:r>
              <a:rPr lang="en-GB" kern="0" dirty="0"/>
              <a:t> no </a:t>
            </a:r>
            <a:r>
              <a:rPr lang="en-GB" kern="0" dirty="0" err="1"/>
              <a:t>permitir</a:t>
            </a:r>
            <a:r>
              <a:rPr lang="en-GB" kern="0" dirty="0"/>
              <a:t> </a:t>
            </a:r>
            <a:r>
              <a:rPr lang="en-GB" kern="0" dirty="0" err="1"/>
              <a:t>malos</a:t>
            </a:r>
            <a:r>
              <a:rPr lang="en-GB" kern="0" dirty="0"/>
              <a:t> </a:t>
            </a:r>
            <a:r>
              <a:rPr lang="en-GB" kern="0" dirty="0" err="1"/>
              <a:t>habitos</a:t>
            </a:r>
            <a:r>
              <a:rPr lang="en-GB" kern="0" dirty="0"/>
              <a:t> </a:t>
            </a:r>
            <a:r>
              <a:rPr lang="en-GB" kern="0" dirty="0" err="1"/>
              <a:t>en</a:t>
            </a:r>
            <a:r>
              <a:rPr lang="en-GB" kern="0" dirty="0"/>
              <a:t> el taller:</a:t>
            </a:r>
          </a:p>
          <a:p>
            <a:pPr marL="742950" lvl="1" indent="-285750" eaLnBrk="1" fontAlgn="auto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GB" kern="0" dirty="0"/>
              <a:t>Se </a:t>
            </a:r>
            <a:r>
              <a:rPr lang="en-GB" kern="0" dirty="0" err="1"/>
              <a:t>puede</a:t>
            </a:r>
            <a:r>
              <a:rPr lang="en-GB" kern="0" dirty="0"/>
              <a:t> </a:t>
            </a:r>
            <a:r>
              <a:rPr lang="en-GB" kern="0" dirty="0" err="1"/>
              <a:t>ver</a:t>
            </a:r>
            <a:r>
              <a:rPr lang="en-GB" kern="0" dirty="0"/>
              <a:t> a menudo a </a:t>
            </a:r>
            <a:r>
              <a:rPr lang="en-GB" kern="0" dirty="0" err="1"/>
              <a:t>pintores</a:t>
            </a:r>
            <a:r>
              <a:rPr lang="en-GB" kern="0" dirty="0"/>
              <a:t> que se </a:t>
            </a:r>
            <a:r>
              <a:rPr lang="en-GB" kern="0" dirty="0" err="1"/>
              <a:t>quitan</a:t>
            </a:r>
            <a:r>
              <a:rPr lang="en-GB" kern="0" dirty="0"/>
              <a:t> la </a:t>
            </a:r>
            <a:r>
              <a:rPr lang="en-GB" kern="0" dirty="0" err="1"/>
              <a:t>máscara</a:t>
            </a:r>
            <a:r>
              <a:rPr lang="en-GB" kern="0" dirty="0"/>
              <a:t> para </a:t>
            </a:r>
            <a:r>
              <a:rPr lang="en-GB" kern="0" dirty="0" err="1"/>
              <a:t>observar</a:t>
            </a:r>
            <a:r>
              <a:rPr lang="en-GB" kern="0" dirty="0"/>
              <a:t> de </a:t>
            </a:r>
            <a:r>
              <a:rPr lang="en-GB" kern="0" dirty="0" err="1"/>
              <a:t>cerca</a:t>
            </a:r>
            <a:r>
              <a:rPr lang="en-GB" kern="0" dirty="0"/>
              <a:t> la </a:t>
            </a:r>
            <a:r>
              <a:rPr lang="en-GB" kern="0" dirty="0" err="1"/>
              <a:t>pintura</a:t>
            </a:r>
            <a:r>
              <a:rPr lang="en-GB" kern="0" dirty="0"/>
              <a:t> </a:t>
            </a:r>
            <a:r>
              <a:rPr lang="en-GB" kern="0" dirty="0" err="1"/>
              <a:t>recién</a:t>
            </a:r>
            <a:r>
              <a:rPr lang="en-GB" kern="0" dirty="0"/>
              <a:t> </a:t>
            </a:r>
            <a:r>
              <a:rPr lang="en-GB" kern="0" dirty="0" err="1"/>
              <a:t>aplicada</a:t>
            </a:r>
            <a:endParaRPr lang="en-GB" kern="0" dirty="0"/>
          </a:p>
          <a:p>
            <a:pPr marL="742950" lvl="1" indent="-285750" eaLnBrk="1" fontAlgn="auto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en-GB" kern="0" dirty="0"/>
              <a:t>Se </a:t>
            </a:r>
            <a:r>
              <a:rPr lang="en-GB" kern="0" dirty="0" err="1"/>
              <a:t>puede</a:t>
            </a:r>
            <a:r>
              <a:rPr lang="en-GB" kern="0" dirty="0"/>
              <a:t> </a:t>
            </a:r>
            <a:r>
              <a:rPr lang="en-GB" kern="0" dirty="0" err="1"/>
              <a:t>ver</a:t>
            </a:r>
            <a:r>
              <a:rPr lang="en-GB" kern="0" dirty="0"/>
              <a:t> a personal del taller </a:t>
            </a:r>
            <a:r>
              <a:rPr lang="en-GB" kern="0" dirty="0" err="1"/>
              <a:t>entrando</a:t>
            </a:r>
            <a:r>
              <a:rPr lang="en-GB" kern="0" dirty="0"/>
              <a:t> </a:t>
            </a:r>
            <a:r>
              <a:rPr lang="en-GB" kern="0" dirty="0" err="1"/>
              <a:t>en</a:t>
            </a:r>
            <a:r>
              <a:rPr lang="en-GB" kern="0" dirty="0"/>
              <a:t> la </a:t>
            </a:r>
            <a:r>
              <a:rPr lang="en-GB" kern="0" dirty="0" err="1"/>
              <a:t>cabina</a:t>
            </a:r>
            <a:r>
              <a:rPr lang="en-GB" kern="0" dirty="0"/>
              <a:t> </a:t>
            </a:r>
            <a:r>
              <a:rPr lang="en-GB" kern="0" dirty="0" err="1"/>
              <a:t>justo</a:t>
            </a:r>
            <a:r>
              <a:rPr lang="en-GB" kern="0" dirty="0"/>
              <a:t> </a:t>
            </a:r>
            <a:r>
              <a:rPr lang="en-GB" kern="0" dirty="0" err="1"/>
              <a:t>despues</a:t>
            </a:r>
            <a:r>
              <a:rPr lang="en-GB" kern="0" dirty="0"/>
              <a:t> de </a:t>
            </a:r>
            <a:r>
              <a:rPr lang="en-GB" kern="0" dirty="0" err="1"/>
              <a:t>acabada</a:t>
            </a:r>
            <a:r>
              <a:rPr lang="en-GB" kern="0" dirty="0"/>
              <a:t> la </a:t>
            </a:r>
            <a:r>
              <a:rPr lang="en-GB" kern="0" dirty="0" err="1"/>
              <a:t>aplicación</a:t>
            </a:r>
            <a:endParaRPr lang="en-GB" kern="0" dirty="0"/>
          </a:p>
          <a:p>
            <a:pPr eaLnBrk="1" fontAlgn="auto" hangingPunct="1">
              <a:lnSpc>
                <a:spcPct val="120000"/>
              </a:lnSpc>
              <a:defRPr/>
            </a:pPr>
            <a:r>
              <a:rPr lang="en-GB" kern="0" dirty="0" err="1" smtClean="0"/>
              <a:t>Hábitos</a:t>
            </a:r>
            <a:r>
              <a:rPr lang="en-GB" kern="0" dirty="0" smtClean="0"/>
              <a:t> </a:t>
            </a:r>
            <a:r>
              <a:rPr lang="en-GB" kern="0" dirty="0" err="1"/>
              <a:t>como</a:t>
            </a:r>
            <a:r>
              <a:rPr lang="en-GB" kern="0" dirty="0"/>
              <a:t> </a:t>
            </a:r>
            <a:r>
              <a:rPr lang="en-GB" kern="0" dirty="0" err="1"/>
              <a:t>esos</a:t>
            </a:r>
            <a:r>
              <a:rPr lang="en-GB" kern="0" dirty="0"/>
              <a:t> </a:t>
            </a:r>
            <a:r>
              <a:rPr lang="en-GB" kern="0" dirty="0" err="1"/>
              <a:t>pueden</a:t>
            </a:r>
            <a:r>
              <a:rPr lang="en-GB" kern="0" dirty="0"/>
              <a:t> </a:t>
            </a:r>
            <a:r>
              <a:rPr lang="en-GB" kern="0" dirty="0" err="1"/>
              <a:t>causar</a:t>
            </a:r>
            <a:r>
              <a:rPr lang="en-GB" kern="0" dirty="0"/>
              <a:t> </a:t>
            </a:r>
            <a:r>
              <a:rPr lang="en-GB" kern="0" dirty="0" err="1"/>
              <a:t>exposición</a:t>
            </a:r>
            <a:r>
              <a:rPr lang="en-GB" kern="0" dirty="0"/>
              <a:t> a </a:t>
            </a:r>
            <a:r>
              <a:rPr lang="en-GB" kern="0" dirty="0" err="1"/>
              <a:t>los</a:t>
            </a:r>
            <a:r>
              <a:rPr lang="en-GB" kern="0" dirty="0"/>
              <a:t> </a:t>
            </a:r>
            <a:r>
              <a:rPr lang="en-GB" kern="0" dirty="0" err="1"/>
              <a:t>isocianatos</a:t>
            </a:r>
            <a:r>
              <a:rPr lang="en-GB" kern="0" dirty="0"/>
              <a:t> y son </a:t>
            </a:r>
            <a:r>
              <a:rPr lang="en-GB" kern="0" dirty="0" err="1"/>
              <a:t>perjudiciales</a:t>
            </a:r>
            <a:r>
              <a:rPr lang="en-GB" kern="0" dirty="0"/>
              <a:t> para </a:t>
            </a:r>
            <a:r>
              <a:rPr lang="en-GB" kern="0" dirty="0" smtClean="0"/>
              <a:t>la </a:t>
            </a:r>
            <a:r>
              <a:rPr lang="en-GB" kern="0" dirty="0" err="1" smtClean="0"/>
              <a:t>salud</a:t>
            </a:r>
            <a:r>
              <a:rPr lang="en-GB" kern="0" dirty="0" smtClean="0"/>
              <a:t>.</a:t>
            </a:r>
          </a:p>
          <a:p>
            <a:pPr eaLnBrk="1" fontAlgn="auto" hangingPunct="1">
              <a:lnSpc>
                <a:spcPct val="120000"/>
              </a:lnSpc>
              <a:defRPr/>
            </a:pPr>
            <a:r>
              <a:rPr lang="es-ES" kern="0" dirty="0"/>
              <a:t>Mucha gente no es conocedora del tiempo de descontaminación y el impacto que eso puede tener a largo plazo en la salud de los empleados</a:t>
            </a:r>
            <a:r>
              <a:rPr lang="es-ES" kern="0" dirty="0" smtClean="0"/>
              <a:t>.</a:t>
            </a:r>
            <a:endParaRPr lang="es-ES" kern="0" dirty="0"/>
          </a:p>
          <a:p>
            <a:pPr eaLnBrk="1" fontAlgn="auto" hangingPunct="1">
              <a:lnSpc>
                <a:spcPct val="120000"/>
              </a:lnSpc>
              <a:defRPr/>
            </a:pPr>
            <a:r>
              <a:rPr lang="es-ES" kern="0" dirty="0"/>
              <a:t>Es importante conocer ese dato y asegurar que el personal del taller lo </a:t>
            </a:r>
            <a:r>
              <a:rPr lang="es-ES" kern="0" dirty="0" smtClean="0"/>
              <a:t>respeta.</a:t>
            </a:r>
            <a:endParaRPr lang="es-ES" kern="0" dirty="0"/>
          </a:p>
          <a:p>
            <a:pPr eaLnBrk="1" fontAlgn="auto" hangingPunct="1">
              <a:lnSpc>
                <a:spcPct val="120000"/>
              </a:lnSpc>
              <a:defRPr/>
            </a:pP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1617204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ítulo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smtClean="0">
                <a:latin typeface="Arial" panose="020B0604020202020204" pitchFamily="34" charset="0"/>
                <a:cs typeface="Arial" panose="020B0604020202020204" pitchFamily="34" charset="0"/>
              </a:rPr>
              <a:t>Algunos ejemplos de Equipos de Seguridad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9" y="1355725"/>
            <a:ext cx="2573338" cy="401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50" y="1752600"/>
            <a:ext cx="2947988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4450" y="1189038"/>
            <a:ext cx="3184525" cy="318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778251"/>
            <a:ext cx="231775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Imagen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6" y="1189038"/>
            <a:ext cx="2589212" cy="25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Imagen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49" b="17812"/>
          <a:stretch>
            <a:fillRect/>
          </a:stretch>
        </p:blipFill>
        <p:spPr bwMode="auto">
          <a:xfrm>
            <a:off x="3200400" y="3499645"/>
            <a:ext cx="2536825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6036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/>
              <a:t>Desengrasantes y Limpiadores </a:t>
            </a:r>
            <a:endParaRPr lang="es-ES" dirty="0"/>
          </a:p>
        </p:txBody>
      </p:sp>
      <p:sp>
        <p:nvSpPr>
          <p:cNvPr id="9" name="Rectángulo redondeado 8"/>
          <p:cNvSpPr/>
          <p:nvPr/>
        </p:nvSpPr>
        <p:spPr>
          <a:xfrm>
            <a:off x="881707" y="4267200"/>
            <a:ext cx="26996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lvl="0"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1.931.3600   Desengrasante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Estándar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8487814" y="4267200"/>
            <a:ext cx="26996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1.931.3660   Desengrasante para plásticos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4684761" y="4267200"/>
            <a:ext cx="26996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1.931.4501                Limpiador base agua, bajo VOC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00200"/>
            <a:ext cx="2514600" cy="25146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31111"/>
          <a:stretch/>
        </p:blipFill>
        <p:spPr>
          <a:xfrm>
            <a:off x="5195787" y="1598341"/>
            <a:ext cx="1677639" cy="251645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r="42221"/>
          <a:stretch/>
        </p:blipFill>
        <p:spPr>
          <a:xfrm>
            <a:off x="9048413" y="1499839"/>
            <a:ext cx="1537628" cy="271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0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Características generales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676401"/>
            <a:ext cx="8002693" cy="3916363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Utilizarse después del </a:t>
            </a:r>
            <a:r>
              <a:rPr lang="es-ES" dirty="0"/>
              <a:t>proceso de preparación / lijado </a:t>
            </a:r>
            <a:endParaRPr lang="es-ES" dirty="0" smtClean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Garantiza </a:t>
            </a:r>
            <a:r>
              <a:rPr lang="es-ES" dirty="0"/>
              <a:t>que la superficie del panel está absolutamente limpia antes de aplicar la pintura.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Debe aplicarse con </a:t>
            </a:r>
            <a:r>
              <a:rPr lang="es-ES" dirty="0"/>
              <a:t>un paño limpio </a:t>
            </a:r>
            <a:r>
              <a:rPr lang="es-ES" dirty="0" smtClean="0"/>
              <a:t>y </a:t>
            </a:r>
            <a:r>
              <a:rPr lang="es-ES" dirty="0"/>
              <a:t>se seca con otro limpio y seco.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Utilizar </a:t>
            </a:r>
            <a:r>
              <a:rPr lang="es-ES" dirty="0"/>
              <a:t>un paño limpio para aplicar el </a:t>
            </a:r>
            <a:r>
              <a:rPr lang="es-ES" dirty="0" err="1"/>
              <a:t>Spirit</a:t>
            </a:r>
            <a:r>
              <a:rPr lang="es-ES" dirty="0"/>
              <a:t> </a:t>
            </a:r>
            <a:r>
              <a:rPr lang="es-ES" dirty="0" err="1"/>
              <a:t>Wipe</a:t>
            </a:r>
            <a:r>
              <a:rPr lang="es-ES" dirty="0"/>
              <a:t> y otro limpio y seco para eliminarlo completamente de la superficie del panel.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4" name="Rectángulo redondeado 3"/>
          <p:cNvSpPr/>
          <p:nvPr/>
        </p:nvSpPr>
        <p:spPr>
          <a:xfrm>
            <a:off x="8991600" y="4571208"/>
            <a:ext cx="26996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lvl="0"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1.931.3600   Desengrasante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Estándar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693" y="1904208"/>
            <a:ext cx="25146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830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Agenda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Objetivos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/>
              <a:t>Conocer </a:t>
            </a:r>
            <a:r>
              <a:rPr lang="es-ES" dirty="0"/>
              <a:t>la gama de productos Car y como se utilizan en la reparación de automóvil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Conocer herramientas y técnicas de reparación rentables (RCT)</a:t>
            </a:r>
          </a:p>
          <a:p>
            <a:r>
              <a:rPr lang="es-ES" dirty="0" smtClean="0"/>
              <a:t>Contenidos</a:t>
            </a:r>
            <a:r>
              <a:rPr lang="es-ES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/>
              <a:t>Presentación </a:t>
            </a:r>
            <a:r>
              <a:rPr lang="es-ES" dirty="0"/>
              <a:t>del curso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Seguridad e higiene en la sección de pintura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/>
              <a:t>Presentación de la gama de productos : Limpiadores y desengrasantes, Masillas, Imprimaciones y aparejos, Color bicapa al agua, Barnices UHS </a:t>
            </a:r>
          </a:p>
          <a:p>
            <a:r>
              <a:rPr lang="es-ES" dirty="0"/>
              <a:t>Duración: </a:t>
            </a:r>
            <a:r>
              <a:rPr lang="es-ES" dirty="0" smtClean="0"/>
              <a:t>2,5 días</a:t>
            </a:r>
          </a:p>
          <a:p>
            <a:r>
              <a:rPr lang="es-ES" dirty="0" smtClean="0"/>
              <a:t>Lugar: Rubí</a:t>
            </a:r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4390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8991600" y="4571208"/>
            <a:ext cx="26996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1.931.4501                Limpiador base agua, bajo VOC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31111"/>
          <a:stretch/>
        </p:blipFill>
        <p:spPr>
          <a:xfrm>
            <a:off x="9525000" y="1905000"/>
            <a:ext cx="1677639" cy="251645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Características generales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676401"/>
            <a:ext cx="8078893" cy="3916363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VOC de 200g/l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cumple </a:t>
            </a:r>
            <a:r>
              <a:rPr lang="es-ES" dirty="0"/>
              <a:t>con los requerimientos de la legislación.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Aplicarse </a:t>
            </a:r>
            <a:r>
              <a:rPr lang="es-ES" dirty="0"/>
              <a:t>con un paño limpio y eliminar restos con otro limpio y seco. </a:t>
            </a:r>
          </a:p>
        </p:txBody>
      </p:sp>
    </p:spTree>
    <p:extLst>
      <p:ext uri="{BB962C8B-B14F-4D97-AF65-F5344CB8AC3E}">
        <p14:creationId xmlns:p14="http://schemas.microsoft.com/office/powerpoint/2010/main" val="1346203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8991600" y="4571208"/>
            <a:ext cx="26996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1.931.3660   Desengrasante para plásticos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r="42221"/>
          <a:stretch/>
        </p:blipFill>
        <p:spPr>
          <a:xfrm>
            <a:off x="9552199" y="1803847"/>
            <a:ext cx="1537628" cy="271346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Características generales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676401"/>
            <a:ext cx="8002693" cy="3916363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Diseñado </a:t>
            </a:r>
            <a:r>
              <a:rPr lang="es-ES" dirty="0"/>
              <a:t>para el desengrasado de componentes plásticos.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Eliminan la </a:t>
            </a:r>
            <a:r>
              <a:rPr lang="es-ES" dirty="0"/>
              <a:t>suciedad y ceras de las partes plásticas, evitando así inclusiones de suciedad en las películas de pintura siguientes.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Mezclar </a:t>
            </a:r>
            <a:r>
              <a:rPr lang="es-ES" dirty="0"/>
              <a:t>con agua con las siguientes </a:t>
            </a:r>
            <a:r>
              <a:rPr lang="es-ES" dirty="0" smtClean="0"/>
              <a:t>proporciones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1:1 </a:t>
            </a:r>
            <a:r>
              <a:rPr lang="es-ES" dirty="0"/>
              <a:t>o 1:2.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Aplicarse </a:t>
            </a:r>
            <a:r>
              <a:rPr lang="es-ES" dirty="0"/>
              <a:t>con un paño limpio y eliminar restos con otro limpio y seco.</a:t>
            </a:r>
          </a:p>
        </p:txBody>
      </p:sp>
    </p:spTree>
    <p:extLst>
      <p:ext uri="{BB962C8B-B14F-4D97-AF65-F5344CB8AC3E}">
        <p14:creationId xmlns:p14="http://schemas.microsoft.com/office/powerpoint/2010/main" val="1554554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12667" r="24000" b="11333"/>
          <a:stretch/>
        </p:blipFill>
        <p:spPr>
          <a:xfrm>
            <a:off x="3551829" y="1992351"/>
            <a:ext cx="2010741" cy="2122449"/>
          </a:xfrm>
          <a:prstGeom prst="rect">
            <a:avLst/>
          </a:prstGeom>
        </p:spPr>
      </p:pic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altLang="es-ES" sz="3200" dirty="0"/>
              <a:t>Masillas Polyester</a:t>
            </a:r>
            <a:endParaRPr lang="en-US" altLang="es-ES" sz="3200" dirty="0"/>
          </a:p>
        </p:txBody>
      </p:sp>
      <p:sp>
        <p:nvSpPr>
          <p:cNvPr id="9" name="Rectángulo redondeado 8"/>
          <p:cNvSpPr/>
          <p:nvPr/>
        </p:nvSpPr>
        <p:spPr>
          <a:xfrm>
            <a:off x="684107" y="4251693"/>
            <a:ext cx="2130816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1.831.3800                   Masilla 3800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" name="Rectángulo redondeado 14"/>
          <p:cNvSpPr/>
          <p:nvPr/>
        </p:nvSpPr>
        <p:spPr>
          <a:xfrm>
            <a:off x="3551829" y="4235605"/>
            <a:ext cx="2130816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1.834.1800          Masilla                     </a:t>
            </a: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Soft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Plus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" name="Rectángulo redondeado 15"/>
          <p:cNvSpPr/>
          <p:nvPr/>
        </p:nvSpPr>
        <p:spPr>
          <a:xfrm>
            <a:off x="6419551" y="4246756"/>
            <a:ext cx="2130816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1.831.1400             Masilla                           para plásticos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7" name="Rectángulo redondeado 16"/>
          <p:cNvSpPr/>
          <p:nvPr/>
        </p:nvSpPr>
        <p:spPr>
          <a:xfrm>
            <a:off x="9287273" y="4226312"/>
            <a:ext cx="2130816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1.831.2700                 Masilla             Universal Ligera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9" name="Picture 3" descr="D:\data\MAXMEYER DOCUMENTS\COMMUNICATION\PACKSHOTS\STOPPER 3800 - C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25" b="96458" l="12287" r="8942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96257" y="1828735"/>
            <a:ext cx="1897697" cy="2194422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6" b="14221"/>
          <a:stretch/>
        </p:blipFill>
        <p:spPr>
          <a:xfrm>
            <a:off x="753369" y="2925946"/>
            <a:ext cx="1551863" cy="1123763"/>
          </a:xfrm>
          <a:prstGeom prst="rect">
            <a:avLst/>
          </a:prstGeom>
        </p:spPr>
      </p:pic>
      <p:pic>
        <p:nvPicPr>
          <p:cNvPr id="22" name="Picture 6" descr="http://sps.web.ppg.com/sites/aam/refeurportal/commercialsupport/PackShotsMaxMeyer/1%20834%201400%20Stopper%201.5k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944" r="98499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419551" y="2758643"/>
            <a:ext cx="1960454" cy="1356157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0" y="1788624"/>
            <a:ext cx="2529901" cy="2529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28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Características generales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676401"/>
            <a:ext cx="8078893" cy="3916363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M</a:t>
            </a:r>
            <a:r>
              <a:rPr lang="es-ES" dirty="0" smtClean="0"/>
              <a:t>asilla </a:t>
            </a:r>
            <a:r>
              <a:rPr lang="es-ES" dirty="0"/>
              <a:t>de poliéster 2K de alta </a:t>
            </a:r>
            <a:r>
              <a:rPr lang="es-ES" dirty="0" smtClean="0"/>
              <a:t>calidad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P</a:t>
            </a:r>
            <a:r>
              <a:rPr lang="es-ES" dirty="0" smtClean="0"/>
              <a:t>roporciona </a:t>
            </a:r>
            <a:r>
              <a:rPr lang="es-ES" dirty="0"/>
              <a:t>excelente adherencia a diferentes substratos de metal, incluyendo superficies “difíciles” </a:t>
            </a:r>
            <a:r>
              <a:rPr lang="es-ES" dirty="0" smtClean="0"/>
              <a:t>como: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acero  </a:t>
            </a:r>
            <a:r>
              <a:rPr lang="es-ES" sz="2000" dirty="0"/>
              <a:t>galvanizado o bañado con </a:t>
            </a:r>
            <a:r>
              <a:rPr lang="es-ES" sz="2000" dirty="0" smtClean="0"/>
              <a:t>cinc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acero inoxidable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aluminio 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fibra </a:t>
            </a:r>
            <a:r>
              <a:rPr lang="es-ES" sz="2000" dirty="0"/>
              <a:t>de </a:t>
            </a:r>
            <a:r>
              <a:rPr lang="es-ES" sz="2000" dirty="0" smtClean="0"/>
              <a:t>vidrio</a:t>
            </a:r>
            <a:endParaRPr lang="es-ES" sz="2000" dirty="0"/>
          </a:p>
        </p:txBody>
      </p:sp>
      <p:sp>
        <p:nvSpPr>
          <p:cNvPr id="8" name="Rectángulo redondeado 7"/>
          <p:cNvSpPr/>
          <p:nvPr/>
        </p:nvSpPr>
        <p:spPr>
          <a:xfrm>
            <a:off x="9296400" y="4534037"/>
            <a:ext cx="2130816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1.831.3800                   Masilla 3800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3" descr="D:\data\MAXMEYER DOCUMENTS\COMMUNICATION\PACKSHOTS\STOPPER 3800 - C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25" b="96458" l="12287" r="8942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008550" y="2111079"/>
            <a:ext cx="1897697" cy="21944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66" b="14221"/>
          <a:stretch/>
        </p:blipFill>
        <p:spPr>
          <a:xfrm>
            <a:off x="9365662" y="3208290"/>
            <a:ext cx="1551863" cy="112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101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Características generales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676401"/>
            <a:ext cx="8078893" cy="3916363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Es una masilla de poliéster 2K de baja densidad </a:t>
            </a:r>
            <a:endParaRPr lang="es-ES" dirty="0" smtClean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E</a:t>
            </a:r>
            <a:r>
              <a:rPr lang="es-ES" dirty="0" smtClean="0"/>
              <a:t>xcepcional </a:t>
            </a:r>
            <a:r>
              <a:rPr lang="es-ES" dirty="0"/>
              <a:t>facilidad de aplicación, incluso sobre imperfecciones de superficie mayores.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  <a:p>
            <a:pPr marL="525463" lvl="1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000" dirty="0"/>
              <a:t>Fina y </a:t>
            </a:r>
            <a:r>
              <a:rPr lang="es-ES" sz="2000" dirty="0" smtClean="0"/>
              <a:t>consistente</a:t>
            </a:r>
          </a:p>
          <a:p>
            <a:pPr marL="525463" lvl="1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000" dirty="0" smtClean="0"/>
              <a:t>buena </a:t>
            </a:r>
            <a:r>
              <a:rPr lang="es-ES" sz="2000" dirty="0"/>
              <a:t>flexibilidad </a:t>
            </a:r>
            <a:endParaRPr lang="es-ES" sz="2000" dirty="0" smtClean="0"/>
          </a:p>
          <a:p>
            <a:pPr marL="525463" lvl="1" indent="-342900" algn="just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000" dirty="0" smtClean="0"/>
              <a:t>resistencia </a:t>
            </a:r>
            <a:r>
              <a:rPr lang="es-ES" sz="2000" dirty="0"/>
              <a:t>al impacto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0" t="12667" r="24000" b="11333"/>
          <a:stretch/>
        </p:blipFill>
        <p:spPr>
          <a:xfrm>
            <a:off x="9296400" y="2298217"/>
            <a:ext cx="2010741" cy="2122449"/>
          </a:xfrm>
          <a:prstGeom prst="rect">
            <a:avLst/>
          </a:prstGeom>
        </p:spPr>
      </p:pic>
      <p:sp>
        <p:nvSpPr>
          <p:cNvPr id="11" name="Rectángulo redondeado 10"/>
          <p:cNvSpPr/>
          <p:nvPr/>
        </p:nvSpPr>
        <p:spPr>
          <a:xfrm>
            <a:off x="9296400" y="4541471"/>
            <a:ext cx="2130816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1.834.1800          Masilla                     </a:t>
            </a: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Soft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Plus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0858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Características generales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676401"/>
            <a:ext cx="7621693" cy="3916363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Masilla </a:t>
            </a:r>
            <a:r>
              <a:rPr lang="es-ES" dirty="0"/>
              <a:t>de 2 componentes </a:t>
            </a:r>
            <a:endParaRPr lang="es-ES" dirty="0" smtClean="0"/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Excelente </a:t>
            </a:r>
            <a:r>
              <a:rPr lang="es-ES" dirty="0"/>
              <a:t>adherencia a los </a:t>
            </a:r>
            <a:r>
              <a:rPr lang="es-ES" dirty="0" smtClean="0"/>
              <a:t>plásticos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S</a:t>
            </a:r>
            <a:r>
              <a:rPr lang="es-ES" dirty="0" smtClean="0"/>
              <a:t>uficientemente </a:t>
            </a:r>
            <a:r>
              <a:rPr lang="es-ES" dirty="0"/>
              <a:t>flexible </a:t>
            </a:r>
            <a:r>
              <a:rPr lang="es-ES" dirty="0" smtClean="0"/>
              <a:t>para plásticos </a:t>
            </a:r>
            <a:r>
              <a:rPr lang="es-ES" dirty="0"/>
              <a:t>rígidos </a:t>
            </a:r>
            <a:r>
              <a:rPr lang="es-ES" dirty="0" smtClean="0"/>
              <a:t>y deformables</a:t>
            </a:r>
            <a:endParaRPr lang="es-ES" dirty="0"/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Ofrece </a:t>
            </a:r>
            <a:r>
              <a:rPr lang="es-ES" dirty="0"/>
              <a:t>buena resistencia a los impactos suaves y a pequeñas rozaduras.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9372600" y="4419600"/>
            <a:ext cx="2130816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1.831.1400             Masilla                           para plásticos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6" descr="http://sps.web.ppg.com/sites/aam/refeurportal/commercialsupport/PackShotsMaxMeyer/1%20834%201400%20Stopper%201.5k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44" r="98499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9372600" y="2931487"/>
            <a:ext cx="1960454" cy="135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07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9372600" y="4419600"/>
            <a:ext cx="2130816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1.831.2700                 Masilla             Universal Ligera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6927" y="1981912"/>
            <a:ext cx="2529901" cy="252990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Características generales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676401"/>
            <a:ext cx="7621693" cy="3916363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Masilla </a:t>
            </a:r>
            <a:r>
              <a:rPr lang="es-ES" dirty="0" err="1"/>
              <a:t>poliester</a:t>
            </a:r>
            <a:r>
              <a:rPr lang="es-ES" dirty="0"/>
              <a:t> de 2 componentes, de última generación con </a:t>
            </a:r>
            <a:r>
              <a:rPr lang="es-ES" dirty="0" err="1"/>
              <a:t>microesferas</a:t>
            </a:r>
            <a:r>
              <a:rPr lang="es-ES" dirty="0"/>
              <a:t>, ultraligera y de baja densidad, </a:t>
            </a:r>
            <a:endParaRPr lang="es-ES" dirty="0" smtClean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Muy </a:t>
            </a:r>
            <a:r>
              <a:rPr lang="es-ES" dirty="0"/>
              <a:t>fácil aplicación, incluso sobre grandes superficies con imperfecciones. 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Suave y consistente,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M</a:t>
            </a:r>
            <a:r>
              <a:rPr lang="es-ES" sz="2000" dirty="0" smtClean="0"/>
              <a:t>uy </a:t>
            </a:r>
            <a:r>
              <a:rPr lang="es-ES" sz="2000" dirty="0"/>
              <a:t>fácil de </a:t>
            </a:r>
            <a:r>
              <a:rPr lang="es-ES" sz="2000" dirty="0" smtClean="0"/>
              <a:t>lijar</a:t>
            </a:r>
            <a:endParaRPr lang="es-ES" sz="2000" dirty="0"/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M</a:t>
            </a:r>
            <a:r>
              <a:rPr lang="es-ES" sz="2000" dirty="0" smtClean="0"/>
              <a:t>uy </a:t>
            </a:r>
            <a:r>
              <a:rPr lang="es-ES" sz="2000" dirty="0"/>
              <a:t>flexible </a:t>
            </a:r>
            <a:endParaRPr lang="es-ES" sz="2000" dirty="0" smtClean="0"/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Resistente </a:t>
            </a:r>
            <a:r>
              <a:rPr lang="es-ES" sz="2000" dirty="0"/>
              <a:t>a los </a:t>
            </a:r>
            <a:r>
              <a:rPr lang="es-ES" sz="2000" dirty="0" smtClean="0"/>
              <a:t>impactos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666018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 smtClean="0"/>
              <a:t>Imprimaciones</a:t>
            </a:r>
            <a:endParaRPr lang="es-ES" sz="3200" kern="0" dirty="0"/>
          </a:p>
        </p:txBody>
      </p:sp>
      <p:sp>
        <p:nvSpPr>
          <p:cNvPr id="9" name="Rectángulo redondeado 8"/>
          <p:cNvSpPr/>
          <p:nvPr/>
        </p:nvSpPr>
        <p:spPr>
          <a:xfrm>
            <a:off x="881707" y="4267200"/>
            <a:ext cx="2859040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1.815.7050               Imprimación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anticorrosiva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CFE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8487814" y="4267200"/>
            <a:ext cx="2865986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1.823.1500 / 1.880.1600                    Promotor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de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adherencia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para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plásticos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4684761" y="4267200"/>
            <a:ext cx="2859039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1.880.2000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1.880.2006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Imprimación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en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Aerosol 1K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75" y="1628078"/>
            <a:ext cx="2743200" cy="27432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10000" r="24000" b="8666"/>
          <a:stretch/>
        </p:blipFill>
        <p:spPr>
          <a:xfrm>
            <a:off x="4876800" y="1447800"/>
            <a:ext cx="2178946" cy="2556071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4"/>
          <a:srcRect l="34000" t="5908" r="36000" b="6093"/>
          <a:stretch/>
        </p:blipFill>
        <p:spPr>
          <a:xfrm>
            <a:off x="8712135" y="1856015"/>
            <a:ext cx="1061470" cy="23352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62222"/>
          <a:stretch/>
        </p:blipFill>
        <p:spPr>
          <a:xfrm>
            <a:off x="9941273" y="1566746"/>
            <a:ext cx="919940" cy="258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5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 smtClean="0"/>
              <a:t>Imprimaciones</a:t>
            </a:r>
            <a:endParaRPr lang="es-ES" sz="3200" kern="0" dirty="0"/>
          </a:p>
        </p:txBody>
      </p:sp>
      <p:sp>
        <p:nvSpPr>
          <p:cNvPr id="9" name="Rectángulo redondeado 8"/>
          <p:cNvSpPr/>
          <p:nvPr/>
        </p:nvSpPr>
        <p:spPr>
          <a:xfrm>
            <a:off x="881707" y="4267200"/>
            <a:ext cx="2859040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1.815.7050               Imprimación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anticorrosiva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CFE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8487814" y="4267200"/>
            <a:ext cx="2865986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1.823.1500 / 1.880.1600                    Promotor de adherencia para plásticos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4684761" y="4267200"/>
            <a:ext cx="2859039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1.880.2000 / 1.880.2006 Imprimación                              en Aerosol 1K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75" y="1628078"/>
            <a:ext cx="2743200" cy="2743200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10000" r="24000" b="8666"/>
          <a:stretch/>
        </p:blipFill>
        <p:spPr>
          <a:xfrm>
            <a:off x="4926753" y="1447800"/>
            <a:ext cx="2178946" cy="2556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4000" t="5908" r="36000" b="6093"/>
          <a:stretch/>
        </p:blipFill>
        <p:spPr>
          <a:xfrm>
            <a:off x="8712135" y="1856015"/>
            <a:ext cx="1061470" cy="233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62222"/>
          <a:stretch/>
        </p:blipFill>
        <p:spPr>
          <a:xfrm>
            <a:off x="9941273" y="1566746"/>
            <a:ext cx="919940" cy="2587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94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Características generales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8002693" cy="3916363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Libre </a:t>
            </a:r>
            <a:r>
              <a:rPr lang="es-ES" dirty="0"/>
              <a:t>de </a:t>
            </a:r>
            <a:r>
              <a:rPr lang="es-ES" dirty="0" err="1" smtClean="0"/>
              <a:t>cromatos</a:t>
            </a:r>
            <a:r>
              <a:rPr lang="es-ES" dirty="0" smtClean="0"/>
              <a:t> y máxima </a:t>
            </a:r>
            <a:r>
              <a:rPr lang="es-ES" dirty="0"/>
              <a:t>protección anticorrosiva </a:t>
            </a:r>
            <a:endParaRPr lang="es-ES" dirty="0" smtClean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Excelente </a:t>
            </a:r>
            <a:r>
              <a:rPr lang="es-ES" dirty="0"/>
              <a:t>adherencia sobre </a:t>
            </a:r>
            <a:r>
              <a:rPr lang="es-ES" dirty="0" smtClean="0"/>
              <a:t>gran variedad </a:t>
            </a:r>
            <a:r>
              <a:rPr lang="es-ES" dirty="0"/>
              <a:t>de sustratos metálicos</a:t>
            </a:r>
            <a:r>
              <a:rPr lang="es-ES" dirty="0" smtClean="0"/>
              <a:t>.</a:t>
            </a:r>
            <a:endParaRPr lang="es-ES" dirty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Simple </a:t>
            </a:r>
            <a:r>
              <a:rPr lang="es-ES" dirty="0"/>
              <a:t>proporción de mezcla </a:t>
            </a:r>
            <a:r>
              <a:rPr lang="es-ES" dirty="0" smtClean="0"/>
              <a:t>1:1 </a:t>
            </a:r>
            <a:r>
              <a:rPr lang="es-ES" dirty="0"/>
              <a:t>con su propio diluyente reactivo.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7051 – diluyente reactivo – para </a:t>
            </a:r>
            <a:r>
              <a:rPr lang="es-ES" dirty="0" smtClean="0"/>
              <a:t>pequeños </a:t>
            </a:r>
            <a:r>
              <a:rPr lang="es-ES" dirty="0"/>
              <a:t>retoques parciales o paneles de reparación.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Viscosidad de aplicación – 14-15 segundos DIN4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1 capa dará un espesor de película de </a:t>
            </a:r>
            <a:r>
              <a:rPr lang="es-ES" b="1" dirty="0"/>
              <a:t>10-15 </a:t>
            </a:r>
            <a:r>
              <a:rPr lang="es-ES" b="1" dirty="0" smtClean="0"/>
              <a:t>micras</a:t>
            </a:r>
            <a:endParaRPr lang="es-ES" dirty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Vida de mezcla 120 horas.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Repintar con toda la gama de aparejos </a:t>
            </a:r>
            <a:r>
              <a:rPr lang="es-ES" dirty="0" err="1"/>
              <a:t>MaxMeyer</a:t>
            </a:r>
            <a:r>
              <a:rPr lang="es-ES" dirty="0"/>
              <a:t> acrílicas 2K al disolvente.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6" name="Rectángulo redondeado 5"/>
          <p:cNvSpPr/>
          <p:nvPr/>
        </p:nvSpPr>
        <p:spPr>
          <a:xfrm>
            <a:off x="8991600" y="4534037"/>
            <a:ext cx="2859040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1.815.7050               Imprimación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anticorrosiva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CFE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468" y="1894915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97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INDICE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•	Procedimientos EHS</a:t>
            </a:r>
          </a:p>
          <a:p>
            <a:r>
              <a:rPr lang="es-ES" dirty="0"/>
              <a:t>•	Desengrasantes</a:t>
            </a:r>
          </a:p>
          <a:p>
            <a:r>
              <a:rPr lang="es-ES" dirty="0"/>
              <a:t>•	Masillas</a:t>
            </a:r>
          </a:p>
          <a:p>
            <a:r>
              <a:rPr lang="es-ES" dirty="0"/>
              <a:t>•	Imprimaciones</a:t>
            </a:r>
          </a:p>
          <a:p>
            <a:r>
              <a:rPr lang="es-ES" dirty="0"/>
              <a:t>•	Aparejos (Nuevo) </a:t>
            </a:r>
          </a:p>
          <a:p>
            <a:r>
              <a:rPr lang="es-ES" dirty="0"/>
              <a:t>•	</a:t>
            </a:r>
            <a:r>
              <a:rPr lang="es-ES" dirty="0" err="1"/>
              <a:t>Aquamax</a:t>
            </a:r>
            <a:r>
              <a:rPr lang="es-ES" dirty="0"/>
              <a:t> Extra</a:t>
            </a:r>
          </a:p>
          <a:p>
            <a:r>
              <a:rPr lang="es-ES" dirty="0"/>
              <a:t>•	Barnices (Nuevo)</a:t>
            </a:r>
          </a:p>
          <a:p>
            <a:endParaRPr lang="es-ES" dirty="0"/>
          </a:p>
          <a:p>
            <a:endParaRPr lang="es-ES" dirty="0"/>
          </a:p>
          <a:p>
            <a:r>
              <a:rPr lang="es-ES" dirty="0"/>
              <a:t>•	Prácticas Taller</a:t>
            </a:r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243400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 smtClean="0"/>
              <a:t>Imprimaciones</a:t>
            </a:r>
            <a:endParaRPr lang="es-ES" sz="3200" kern="0" dirty="0"/>
          </a:p>
        </p:txBody>
      </p:sp>
      <p:sp>
        <p:nvSpPr>
          <p:cNvPr id="9" name="Rectángulo redondeado 8"/>
          <p:cNvSpPr/>
          <p:nvPr/>
        </p:nvSpPr>
        <p:spPr>
          <a:xfrm>
            <a:off x="881707" y="4267200"/>
            <a:ext cx="2859040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1.815.7050               Imprimación anticorrosiva CFE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8487814" y="4267200"/>
            <a:ext cx="2865986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1.823.1500 / 1.880.1600                    Promotor de adherencia para plásticos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4684761" y="4267200"/>
            <a:ext cx="2859039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1.880.2000 / 1.880.2006 Imprimación                              en Aerosol 1K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75" y="1628078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10000" r="24000" b="8666"/>
          <a:stretch/>
        </p:blipFill>
        <p:spPr>
          <a:xfrm>
            <a:off x="4926753" y="1447800"/>
            <a:ext cx="2178946" cy="2556071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34000" t="5908" r="36000" b="6093"/>
          <a:stretch/>
        </p:blipFill>
        <p:spPr>
          <a:xfrm>
            <a:off x="8712135" y="1856015"/>
            <a:ext cx="1061470" cy="2335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62222"/>
          <a:stretch/>
        </p:blipFill>
        <p:spPr>
          <a:xfrm>
            <a:off x="9941273" y="1566746"/>
            <a:ext cx="919940" cy="2587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076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8991600" y="4534037"/>
            <a:ext cx="2859039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1.880.2000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1.880.2006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Imprimación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en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Aerosol 1K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10000" r="24000" b="8666"/>
          <a:stretch/>
        </p:blipFill>
        <p:spPr>
          <a:xfrm>
            <a:off x="9183639" y="1714637"/>
            <a:ext cx="2178946" cy="25560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Características generales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8002693" cy="3916363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err="1"/>
              <a:t>Etch</a:t>
            </a:r>
            <a:r>
              <a:rPr lang="es-ES" dirty="0"/>
              <a:t> primer 1K en </a:t>
            </a:r>
            <a:r>
              <a:rPr lang="es-ES" dirty="0" smtClean="0"/>
              <a:t>aerosol para </a:t>
            </a:r>
            <a:r>
              <a:rPr lang="es-ES" dirty="0"/>
              <a:t>utilizar sobre los pelados del metal al </a:t>
            </a:r>
            <a:r>
              <a:rPr lang="es-ES" dirty="0" smtClean="0"/>
              <a:t>lijar</a:t>
            </a:r>
            <a:endParaRPr lang="es-ES" dirty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Directamente </a:t>
            </a:r>
            <a:r>
              <a:rPr lang="es-ES" dirty="0" err="1"/>
              <a:t>repintable</a:t>
            </a:r>
            <a:r>
              <a:rPr lang="es-ES" dirty="0"/>
              <a:t> con acabados </a:t>
            </a:r>
            <a:r>
              <a:rPr lang="es-ES" dirty="0" err="1"/>
              <a:t>Aquamax</a:t>
            </a:r>
            <a:r>
              <a:rPr lang="es-ES" dirty="0"/>
              <a:t> Extra, </a:t>
            </a:r>
            <a:r>
              <a:rPr lang="es-ES" dirty="0" err="1"/>
              <a:t>Duralit</a:t>
            </a:r>
            <a:r>
              <a:rPr lang="es-ES" dirty="0"/>
              <a:t> Extra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Agitar bien antes de </a:t>
            </a:r>
            <a:r>
              <a:rPr lang="es-ES" dirty="0" smtClean="0"/>
              <a:t>utilizar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Especificación del Producto :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sz="2000" dirty="0" smtClean="0"/>
              <a:t>Imprimación  </a:t>
            </a:r>
            <a:r>
              <a:rPr lang="es-ES" sz="2000" dirty="0"/>
              <a:t>1K Aerosol  Gris    (M4)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sz="2000" dirty="0" smtClean="0"/>
              <a:t>Imprimación  </a:t>
            </a:r>
            <a:r>
              <a:rPr lang="es-ES" sz="2000" dirty="0"/>
              <a:t>1K Aerosol  Gris oscuro  (M6)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36782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8991600" y="4534037"/>
            <a:ext cx="2859039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1.880.2000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1.880.2006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Imprimación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en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Aerosol 1K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10000" r="24000" b="8666"/>
          <a:stretch/>
        </p:blipFill>
        <p:spPr>
          <a:xfrm>
            <a:off x="9183639" y="1714637"/>
            <a:ext cx="2178946" cy="25560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Soportes </a:t>
            </a:r>
            <a:r>
              <a:rPr lang="es-ES" dirty="0" smtClean="0"/>
              <a:t>disponibles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8002693" cy="3916363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Pelados </a:t>
            </a:r>
            <a:r>
              <a:rPr lang="es-ES" dirty="0" smtClean="0"/>
              <a:t>en:</a:t>
            </a:r>
            <a:endParaRPr lang="es-ES" dirty="0"/>
          </a:p>
          <a:p>
            <a:pPr marL="525463" lvl="1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000" dirty="0"/>
              <a:t>Aluminio</a:t>
            </a:r>
          </a:p>
          <a:p>
            <a:pPr marL="525463" lvl="1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000" dirty="0" smtClean="0"/>
              <a:t>Acero</a:t>
            </a:r>
          </a:p>
          <a:p>
            <a:pPr marL="525463" lvl="1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000" dirty="0"/>
              <a:t>Masillas Polyester </a:t>
            </a:r>
          </a:p>
          <a:p>
            <a:pPr marL="525463" lvl="1" indent="-342900" algn="just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ES" sz="2000" dirty="0"/>
              <a:t>GRP (Fibra de </a:t>
            </a:r>
            <a:r>
              <a:rPr lang="es-ES" sz="2000" dirty="0" smtClean="0"/>
              <a:t>vidrio)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Nota importante: </a:t>
            </a:r>
            <a:endParaRPr lang="es-ES" dirty="0"/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sz="2000" dirty="0" smtClean="0"/>
              <a:t>Los </a:t>
            </a:r>
            <a:r>
              <a:rPr lang="es-ES" sz="2000" dirty="0"/>
              <a:t>acabados sintéticos antiguos deben </a:t>
            </a:r>
            <a:r>
              <a:rPr lang="es-ES" sz="2000" dirty="0" smtClean="0"/>
              <a:t>estar completamente </a:t>
            </a:r>
            <a:r>
              <a:rPr lang="es-ES" sz="2000" dirty="0"/>
              <a:t>endurecidos.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sz="2000" dirty="0"/>
              <a:t>No  se recomienda sobre soportes de TPA</a:t>
            </a:r>
            <a:r>
              <a:rPr lang="es-ES" sz="2000" dirty="0" smtClean="0"/>
              <a:t>.</a:t>
            </a:r>
            <a:endParaRPr lang="es-ES" sz="2200" dirty="0" smtClean="0"/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13506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8991600" y="4534037"/>
            <a:ext cx="2859039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1.880.2000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1.880.2006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Imprimación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en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Aerosol 1K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10000" r="24000" b="8666"/>
          <a:stretch/>
        </p:blipFill>
        <p:spPr>
          <a:xfrm>
            <a:off x="9183639" y="1714637"/>
            <a:ext cx="2178946" cy="255607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Proceso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7774093" cy="4038600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Aplicación: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/>
              <a:t>Aplicar capas ligeras sobre el metal desnudo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/>
              <a:t>Aplicar 2 capas.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Evaporación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/>
              <a:t>entre capas </a:t>
            </a:r>
            <a:r>
              <a:rPr lang="es-ES" dirty="0">
                <a:sym typeface="Wingdings" panose="05000000000000000000" pitchFamily="2" charset="2"/>
              </a:rPr>
              <a:t> </a:t>
            </a:r>
            <a:r>
              <a:rPr lang="es-ES" dirty="0"/>
              <a:t>5 minutos 	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/>
              <a:t>antes de aplicar el acabado </a:t>
            </a:r>
            <a:r>
              <a:rPr lang="es-ES" dirty="0">
                <a:sym typeface="Wingdings" panose="05000000000000000000" pitchFamily="2" charset="2"/>
              </a:rPr>
              <a:t></a:t>
            </a:r>
            <a:r>
              <a:rPr lang="es-ES" dirty="0"/>
              <a:t>15 minutos.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Lijado</a:t>
            </a:r>
            <a:endParaRPr lang="es-ES" sz="2200" dirty="0" smtClean="0"/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/>
              <a:t>Normalmente no se requiere lijar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/>
              <a:t>Pasar un atrapa polvo antes de aplicar el acabado.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/>
              <a:t>Si en los borde quedara demasiado áspero lijar P800 (Húmedo) o Scotch </a:t>
            </a:r>
            <a:r>
              <a:rPr lang="es-ES" dirty="0" err="1"/>
              <a:t>brite</a:t>
            </a:r>
            <a:r>
              <a:rPr lang="es-ES" dirty="0"/>
              <a:t> gris (</a:t>
            </a:r>
            <a:r>
              <a:rPr lang="es-ES" dirty="0" err="1"/>
              <a:t>ultrafino</a:t>
            </a:r>
            <a:r>
              <a:rPr lang="es-ES" dirty="0"/>
              <a:t>)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861607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 smtClean="0"/>
              <a:t>Imprimaciones</a:t>
            </a:r>
            <a:endParaRPr lang="es-ES" sz="3200" kern="0" dirty="0"/>
          </a:p>
        </p:txBody>
      </p:sp>
      <p:sp>
        <p:nvSpPr>
          <p:cNvPr id="9" name="Rectángulo redondeado 8"/>
          <p:cNvSpPr/>
          <p:nvPr/>
        </p:nvSpPr>
        <p:spPr>
          <a:xfrm>
            <a:off x="881707" y="4267200"/>
            <a:ext cx="2859040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1.815.7050               Imprimación anticorrosiva CFE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8487814" y="4267200"/>
            <a:ext cx="2865986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1.823.1500 / 1.880.1600                    Promotor de adherencia para plásticos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4684761" y="4267200"/>
            <a:ext cx="2859039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1.880.2000 / 1.880.2006 Imprimación                              en Aerosol 1K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75" y="1628078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01" t="10000" r="24000" b="8666"/>
          <a:stretch/>
        </p:blipFill>
        <p:spPr>
          <a:xfrm>
            <a:off x="4926753" y="1447800"/>
            <a:ext cx="2178946" cy="2556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4"/>
          <a:srcRect l="34000" t="5908" r="36000" b="6093"/>
          <a:stretch/>
        </p:blipFill>
        <p:spPr>
          <a:xfrm>
            <a:off x="8712135" y="1856015"/>
            <a:ext cx="1061470" cy="2335233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62222"/>
          <a:stretch/>
        </p:blipFill>
        <p:spPr>
          <a:xfrm>
            <a:off x="9941273" y="1566746"/>
            <a:ext cx="919940" cy="258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8984653" y="4449043"/>
            <a:ext cx="2865986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1.823.1500 / 1.880.1600*                    Promotor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de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adherencia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para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plásticos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34000" t="5908" r="36000" b="6093"/>
          <a:stretch/>
        </p:blipFill>
        <p:spPr>
          <a:xfrm>
            <a:off x="9168161" y="1966735"/>
            <a:ext cx="1061470" cy="233523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" r="62222"/>
          <a:stretch/>
        </p:blipFill>
        <p:spPr>
          <a:xfrm>
            <a:off x="10397299" y="1677466"/>
            <a:ext cx="919940" cy="25873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Características generales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7774093" cy="4038600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Transparente</a:t>
            </a:r>
            <a:r>
              <a:rPr lang="es-ES" dirty="0"/>
              <a:t>, listo para usar, </a:t>
            </a:r>
            <a:r>
              <a:rPr lang="es-ES" dirty="0" smtClean="0"/>
              <a:t>adecuado </a:t>
            </a:r>
            <a:r>
              <a:rPr lang="es-ES" dirty="0"/>
              <a:t>para utilizar en una amplia variedad de substratos plásticos.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Ventajas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la </a:t>
            </a:r>
            <a:r>
              <a:rPr lang="es-ES" dirty="0"/>
              <a:t>necesidad de identificar el substrato queda casi eliminada.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*</a:t>
            </a:r>
            <a:r>
              <a:rPr lang="es-ES" dirty="0"/>
              <a:t>1.880.1600 </a:t>
            </a:r>
            <a:r>
              <a:rPr lang="es-ES" dirty="0" smtClean="0"/>
              <a:t>en Aerosol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 1.823.1500: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Suministrado </a:t>
            </a:r>
            <a:r>
              <a:rPr lang="es-ES" dirty="0"/>
              <a:t>listo al uso</a:t>
            </a:r>
            <a:r>
              <a:rPr lang="es-ES" dirty="0" smtClean="0"/>
              <a:t>.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Aplicar </a:t>
            </a:r>
            <a:r>
              <a:rPr lang="es-ES" dirty="0"/>
              <a:t>una mano </a:t>
            </a:r>
            <a:r>
              <a:rPr lang="es-ES" dirty="0" smtClean="0"/>
              <a:t>completa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Importante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dejar </a:t>
            </a:r>
            <a:r>
              <a:rPr lang="es-ES" dirty="0"/>
              <a:t>secar durante 30 </a:t>
            </a:r>
            <a:r>
              <a:rPr lang="es-ES" dirty="0" smtClean="0"/>
              <a:t>minutos </a:t>
            </a:r>
            <a:r>
              <a:rPr lang="es-ES" dirty="0"/>
              <a:t>antes de repintar. 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13260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/>
              <a:t>Aparejos 2K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881707" y="4175824"/>
            <a:ext cx="28520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1.841.9101 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9104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9106               Aparejo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Multisustratos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4724991" y="4175824"/>
            <a:ext cx="285902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1.856.6101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6104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6106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Aparejo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Fast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Multigrey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8575204" y="4175824"/>
            <a:ext cx="28520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1.856.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5101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5104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5106 Aparejo                                  HP </a:t>
            </a: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Multigrey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4" r="-1004" b="6386"/>
          <a:stretch/>
        </p:blipFill>
        <p:spPr>
          <a:xfrm>
            <a:off x="8229600" y="1910048"/>
            <a:ext cx="3352800" cy="223418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7" y="1880619"/>
            <a:ext cx="3219899" cy="2143424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9"/>
          <a:stretch/>
        </p:blipFill>
        <p:spPr bwMode="auto">
          <a:xfrm>
            <a:off x="4584583" y="1787328"/>
            <a:ext cx="2929213" cy="232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729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/>
              <a:t>Aparejos 2K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881707" y="4175824"/>
            <a:ext cx="28520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1.841.9101 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9104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9106               Aparejo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Multisustratos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4724991" y="4175824"/>
            <a:ext cx="2859023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1.856.6101 / 6104 / 6106 Aparejo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Fast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Multigrey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8575204" y="4175824"/>
            <a:ext cx="2852093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1.856.5101 / 5104 / 5106 Aparejo          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Multigrey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Extra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4" r="-1004" b="6386"/>
          <a:stretch/>
        </p:blipFill>
        <p:spPr>
          <a:xfrm>
            <a:off x="8229600" y="1910048"/>
            <a:ext cx="3352800" cy="2234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7" y="1880619"/>
            <a:ext cx="3219899" cy="2143424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9"/>
          <a:stretch/>
        </p:blipFill>
        <p:spPr bwMode="auto">
          <a:xfrm>
            <a:off x="4584583" y="1787328"/>
            <a:ext cx="2929213" cy="232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859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8998546" y="4449043"/>
            <a:ext cx="28520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1.841.9101 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9104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9106               Aparejo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Multisustratos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Características generales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7545493" cy="4038600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Elimina </a:t>
            </a:r>
            <a:r>
              <a:rPr lang="es-ES" dirty="0"/>
              <a:t>la necesidad de lijar la cataforesis en los paneles nuevos </a:t>
            </a:r>
            <a:endParaRPr lang="es-ES" dirty="0" smtClean="0"/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Tampoco </a:t>
            </a:r>
            <a:r>
              <a:rPr lang="es-ES" dirty="0"/>
              <a:t>es necesario lijarlo después de ser </a:t>
            </a:r>
            <a:r>
              <a:rPr lang="es-ES" dirty="0" smtClean="0"/>
              <a:t>aplicado </a:t>
            </a:r>
            <a:endParaRPr lang="es-ES" dirty="0"/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 </a:t>
            </a:r>
            <a:r>
              <a:rPr lang="es-ES" dirty="0"/>
              <a:t>Reduce considerablemente los tiempos en la preparación.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 Aumento de la eficiencia en el Taller.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 Mantiene la protección corrosiva entre capas.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42" y="1990080"/>
            <a:ext cx="3219899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221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8998546" y="4449043"/>
            <a:ext cx="28520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1.841.9101 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9104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9106               Aparejo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Multisustratos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Línea de producto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7545493" cy="4038600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Aparejo HP </a:t>
            </a:r>
            <a:r>
              <a:rPr lang="es-ES" dirty="0" err="1"/>
              <a:t>M</a:t>
            </a:r>
            <a:r>
              <a:rPr lang="es-ES" dirty="0" err="1" smtClean="0"/>
              <a:t>ultisustratos</a:t>
            </a:r>
            <a:r>
              <a:rPr lang="es-ES" dirty="0" smtClean="0"/>
              <a:t> </a:t>
            </a:r>
          </a:p>
          <a:p>
            <a:pPr marL="525463" lvl="1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1.841.9101- Blanco</a:t>
            </a:r>
          </a:p>
          <a:p>
            <a:pPr marL="525463" lvl="1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1.841.9104 – Gris</a:t>
            </a:r>
          </a:p>
          <a:p>
            <a:pPr marL="525463" lvl="1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1.841.9106 </a:t>
            </a:r>
            <a:r>
              <a:rPr lang="es-ES" dirty="0"/>
              <a:t>– Gris </a:t>
            </a:r>
            <a:r>
              <a:rPr lang="es-ES" dirty="0" smtClean="0"/>
              <a:t>Oscuro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Catalizador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1.954.2925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Diluyentes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1.911.2510 </a:t>
            </a:r>
            <a:r>
              <a:rPr lang="es-ES" dirty="0"/>
              <a:t>/ 2520/6051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Aditivo Plásticos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</a:t>
            </a:r>
            <a:r>
              <a:rPr lang="es-ES" dirty="0"/>
              <a:t>6041*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42" y="1990080"/>
            <a:ext cx="3219899" cy="21434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657600"/>
            <a:ext cx="1231880" cy="198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688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3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Procedimientos EHS Seguridad Personal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4232" y="1844824"/>
            <a:ext cx="2554614" cy="3893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373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8998546" y="4449043"/>
            <a:ext cx="28520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1.841.9101 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9104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9106               Aparejo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Multisustratos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Proceso de </a:t>
            </a:r>
            <a:r>
              <a:rPr lang="es-ES" dirty="0" smtClean="0"/>
              <a:t>activación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7545493" cy="4038600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en </a:t>
            </a:r>
            <a:r>
              <a:rPr lang="es-ES" dirty="0" smtClean="0"/>
              <a:t>Volumen: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4 partes     </a:t>
            </a:r>
            <a:r>
              <a:rPr lang="es-ES" sz="2000" dirty="0" smtClean="0"/>
              <a:t>9101/4/6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1 </a:t>
            </a:r>
            <a:r>
              <a:rPr lang="es-ES" sz="2000" dirty="0"/>
              <a:t>parte       </a:t>
            </a:r>
            <a:r>
              <a:rPr lang="es-ES" sz="2000" dirty="0" smtClean="0"/>
              <a:t>4000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2 </a:t>
            </a:r>
            <a:r>
              <a:rPr lang="es-ES" sz="2000" dirty="0"/>
              <a:t>partes 	</a:t>
            </a:r>
            <a:r>
              <a:rPr lang="es-ES" sz="2000" dirty="0" smtClean="0"/>
              <a:t>2520 </a:t>
            </a:r>
            <a:r>
              <a:rPr lang="es-ES" sz="2000" dirty="0"/>
              <a:t>/ 2510</a:t>
            </a: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prstClr val="black"/>
                </a:solidFill>
              </a:rPr>
              <a:t>en </a:t>
            </a:r>
            <a:r>
              <a:rPr lang="es-ES" dirty="0" smtClean="0">
                <a:solidFill>
                  <a:prstClr val="black"/>
                </a:solidFill>
              </a:rPr>
              <a:t>Peso:</a:t>
            </a:r>
            <a:endParaRPr lang="es-ES" dirty="0">
              <a:solidFill>
                <a:prstClr val="black"/>
              </a:solidFill>
            </a:endParaRP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n-NO" sz="2000" dirty="0"/>
              <a:t>100g          </a:t>
            </a:r>
            <a:r>
              <a:rPr lang="nn-NO" sz="2000" dirty="0" smtClean="0"/>
              <a:t>9101/4/6</a:t>
            </a:r>
            <a:endParaRPr lang="nn-NO" sz="2000" dirty="0"/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n-NO" sz="2000" dirty="0"/>
              <a:t>  18g	</a:t>
            </a:r>
            <a:r>
              <a:rPr lang="nn-NO" sz="2000" dirty="0" smtClean="0"/>
              <a:t>2925</a:t>
            </a:r>
            <a:endParaRPr lang="nn-NO" sz="2000" dirty="0"/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n-NO" sz="2000" dirty="0"/>
              <a:t>   25g	</a:t>
            </a:r>
            <a:r>
              <a:rPr lang="nn-NO" sz="2000" dirty="0" smtClean="0"/>
              <a:t>2520 </a:t>
            </a:r>
            <a:r>
              <a:rPr lang="nn-NO" sz="2000" dirty="0"/>
              <a:t>/ 2510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42" y="1990080"/>
            <a:ext cx="3219899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0905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8998546" y="4449043"/>
            <a:ext cx="28520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1.841.9101 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9104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9106               Aparejo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Multisustratos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Proceso de aplicación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7697893" cy="4038600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1 capa </a:t>
            </a:r>
            <a:r>
              <a:rPr lang="es-ES" dirty="0"/>
              <a:t>completa normal o </a:t>
            </a:r>
            <a:r>
              <a:rPr lang="es-ES" dirty="0" smtClean="0"/>
              <a:t>1 ligera + 1 </a:t>
            </a:r>
            <a:r>
              <a:rPr lang="es-ES" dirty="0"/>
              <a:t>completa.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Espesor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25-35 </a:t>
            </a:r>
            <a:r>
              <a:rPr lang="es-ES" dirty="0"/>
              <a:t>micras.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Viscosidad </a:t>
            </a:r>
            <a:r>
              <a:rPr lang="es-ES" dirty="0"/>
              <a:t>de aplicación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16-18 </a:t>
            </a:r>
            <a:r>
              <a:rPr lang="es-ES" dirty="0"/>
              <a:t>segundos DIN 4.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Acabado </a:t>
            </a:r>
            <a:r>
              <a:rPr lang="es-ES" dirty="0" smtClean="0">
                <a:sym typeface="Wingdings" panose="05000000000000000000" pitchFamily="2" charset="2"/>
              </a:rPr>
              <a:t>tras </a:t>
            </a:r>
            <a:r>
              <a:rPr lang="es-ES" dirty="0" smtClean="0"/>
              <a:t>15 </a:t>
            </a:r>
            <a:r>
              <a:rPr lang="es-ES" dirty="0"/>
              <a:t>minutos evaporación y hasta 5 días sin lijar.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Vida </a:t>
            </a:r>
            <a:r>
              <a:rPr lang="es-ES" dirty="0"/>
              <a:t>de la mezcla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60 </a:t>
            </a:r>
            <a:r>
              <a:rPr lang="es-ES" dirty="0"/>
              <a:t>minutos a 20°C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Pico </a:t>
            </a:r>
            <a:r>
              <a:rPr lang="es-ES" dirty="0"/>
              <a:t>de fluido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1.2-1.3  </a:t>
            </a:r>
            <a:endParaRPr lang="es-ES" dirty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Presión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</a:t>
            </a:r>
            <a:r>
              <a:rPr lang="es-ES" dirty="0"/>
              <a:t>3.0-3,7 bar (dependiendo de la pistola)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err="1" smtClean="0"/>
              <a:t>Repintable</a:t>
            </a:r>
            <a:r>
              <a:rPr lang="es-ES" dirty="0" smtClean="0"/>
              <a:t> </a:t>
            </a:r>
            <a:r>
              <a:rPr lang="es-ES" dirty="0"/>
              <a:t>con </a:t>
            </a:r>
            <a:r>
              <a:rPr lang="es-ES" dirty="0" err="1"/>
              <a:t>Aquamax</a:t>
            </a:r>
            <a:r>
              <a:rPr lang="es-ES" dirty="0"/>
              <a:t> Extra y </a:t>
            </a:r>
            <a:r>
              <a:rPr lang="es-ES" dirty="0" err="1"/>
              <a:t>Duralit</a:t>
            </a:r>
            <a:r>
              <a:rPr lang="es-ES" dirty="0"/>
              <a:t> Extra</a:t>
            </a:r>
            <a:r>
              <a:rPr lang="es-ES" dirty="0" smtClean="0"/>
              <a:t>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Aplicar como si fuera un acabado. No aplicar capas cargadas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42" y="1990080"/>
            <a:ext cx="3219899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4148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8998546" y="4449043"/>
            <a:ext cx="28520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1.841.9101 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9104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9106               Aparejo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Multisustratos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Notas adicionales </a:t>
            </a:r>
            <a:r>
              <a:rPr lang="es-ES" dirty="0" smtClean="0"/>
              <a:t>del proceso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7469293" cy="4038600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Tras +8 </a:t>
            </a:r>
            <a:r>
              <a:rPr lang="es-ES" dirty="0"/>
              <a:t>horas de aplicación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limpie </a:t>
            </a:r>
            <a:r>
              <a:rPr lang="es-ES" dirty="0"/>
              <a:t>bien antes del repintado</a:t>
            </a:r>
            <a:r>
              <a:rPr lang="es-ES" dirty="0" smtClean="0"/>
              <a:t>.</a:t>
            </a:r>
            <a:endParaRPr lang="es-ES" dirty="0"/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Tras + </a:t>
            </a:r>
            <a:r>
              <a:rPr lang="es-ES" dirty="0" smtClean="0"/>
              <a:t>3 días </a:t>
            </a:r>
            <a:r>
              <a:rPr lang="es-ES" dirty="0"/>
              <a:t>de aplicación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debería </a:t>
            </a:r>
            <a:r>
              <a:rPr lang="es-ES" dirty="0"/>
              <a:t>ser ligeramente lijado y </a:t>
            </a:r>
            <a:r>
              <a:rPr lang="es-ES" dirty="0" err="1"/>
              <a:t>prelimpiado</a:t>
            </a:r>
            <a:r>
              <a:rPr lang="es-ES" dirty="0"/>
              <a:t> para evitar cualquier contaminación superficial que podría ser causada del ambiente.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42" y="1990080"/>
            <a:ext cx="3219899" cy="2143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830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8998546" y="4449043"/>
            <a:ext cx="28520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1.841.9101 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9104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9106               Aparejo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Multisustratos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Substratos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7697893" cy="4038600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Cataforesis bien limpia y sin lijar.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Tipos de substratos:</a:t>
            </a:r>
            <a:endParaRPr lang="es-ES" dirty="0"/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sz="2000" dirty="0" smtClean="0"/>
              <a:t>Acero</a:t>
            </a:r>
            <a:endParaRPr lang="es-ES" sz="2000" dirty="0"/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sz="2000" dirty="0"/>
              <a:t>Acero </a:t>
            </a:r>
            <a:r>
              <a:rPr lang="es-ES" sz="2000" dirty="0" smtClean="0"/>
              <a:t>Galvanizado</a:t>
            </a:r>
            <a:endParaRPr lang="es-ES" sz="2000" dirty="0"/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sz="2000" dirty="0" err="1" smtClean="0"/>
              <a:t>Zincado</a:t>
            </a:r>
            <a:endParaRPr lang="es-ES" sz="2000" dirty="0"/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sz="2000" dirty="0" smtClean="0"/>
              <a:t>Aluminio</a:t>
            </a:r>
            <a:endParaRPr lang="es-ES" sz="2000" dirty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 smtClean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Pintura </a:t>
            </a:r>
            <a:r>
              <a:rPr lang="es-ES" dirty="0"/>
              <a:t>antigua lijar con P320 o más fina.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Poliéster y GRP lijar con P120 hasta P320.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42" y="1990080"/>
            <a:ext cx="3219899" cy="2143424"/>
          </a:xfrm>
          <a:prstGeom prst="rect">
            <a:avLst/>
          </a:prstGeom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962400" y="2730668"/>
            <a:ext cx="407529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it-IT" altLang="es-ES" sz="2000" dirty="0">
                <a:latin typeface="Arial"/>
              </a:rPr>
              <a:t>Con zonas descubiertas menores de 10 cm de diámetro </a:t>
            </a:r>
            <a:r>
              <a:rPr lang="it-IT" altLang="es-ES" sz="2000" dirty="0" smtClean="0">
                <a:latin typeface="Arial"/>
                <a:sym typeface="Wingdings" panose="05000000000000000000" pitchFamily="2" charset="2"/>
              </a:rPr>
              <a:t> </a:t>
            </a:r>
            <a:r>
              <a:rPr lang="it-IT" altLang="es-ES" sz="2000" dirty="0" smtClean="0">
                <a:latin typeface="Arial"/>
              </a:rPr>
              <a:t>no </a:t>
            </a:r>
            <a:r>
              <a:rPr lang="it-IT" altLang="es-ES" sz="2000" dirty="0">
                <a:latin typeface="Arial"/>
              </a:rPr>
              <a:t>es necesário utilizar un Etch Primer. </a:t>
            </a:r>
            <a:endParaRPr lang="en-US" altLang="es-ES" sz="2000" dirty="0">
              <a:latin typeface="Arial"/>
            </a:endParaRPr>
          </a:p>
        </p:txBody>
      </p:sp>
      <p:sp>
        <p:nvSpPr>
          <p:cNvPr id="4" name="Cerrar llave 3"/>
          <p:cNvSpPr/>
          <p:nvPr/>
        </p:nvSpPr>
        <p:spPr>
          <a:xfrm>
            <a:off x="3581400" y="2286000"/>
            <a:ext cx="304800" cy="1905000"/>
          </a:xfrm>
          <a:prstGeom prst="rightBrace">
            <a:avLst>
              <a:gd name="adj1" fmla="val 101372"/>
              <a:gd name="adj2" fmla="val 50000"/>
            </a:avLst>
          </a:prstGeom>
          <a:ln>
            <a:solidFill>
              <a:srgbClr val="B215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996218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redondeado 6"/>
          <p:cNvSpPr/>
          <p:nvPr/>
        </p:nvSpPr>
        <p:spPr>
          <a:xfrm>
            <a:off x="8998546" y="4449043"/>
            <a:ext cx="28520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1.841.9101 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9104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9106               Aparejo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Multisustratos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Plásticos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8130535" cy="3733800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Aplicado </a:t>
            </a:r>
            <a:r>
              <a:rPr lang="es-ES" dirty="0"/>
              <a:t>directamente sobre plásticos bien preparados y </a:t>
            </a:r>
            <a:r>
              <a:rPr lang="es-ES" dirty="0" smtClean="0"/>
              <a:t>limpios:</a:t>
            </a:r>
            <a:endParaRPr lang="es-ES" dirty="0"/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ABS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err="1" smtClean="0"/>
              <a:t>Noryl</a:t>
            </a:r>
            <a:endParaRPr lang="es-ES" dirty="0" smtClean="0"/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PC/PBT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Zonas </a:t>
            </a:r>
            <a:r>
              <a:rPr lang="es-ES" dirty="0"/>
              <a:t>grandes de plástico </a:t>
            </a:r>
            <a:r>
              <a:rPr lang="es-ES" dirty="0" smtClean="0"/>
              <a:t>desnudo (p.ej. mezclas </a:t>
            </a:r>
            <a:r>
              <a:rPr lang="es-ES" dirty="0"/>
              <a:t>de PP, TPO, </a:t>
            </a:r>
            <a:r>
              <a:rPr lang="es-ES" dirty="0" smtClean="0"/>
              <a:t>PP/EPDM)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imprimar con 1 </a:t>
            </a:r>
            <a:r>
              <a:rPr lang="es-ES" dirty="0"/>
              <a:t>capa ligera de imprimación </a:t>
            </a:r>
            <a:r>
              <a:rPr lang="es-ES" dirty="0" smtClean="0"/>
              <a:t>1.823.1350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Dejar evaporar durante 30 minutos y después aplicar el Aparejo HP </a:t>
            </a:r>
            <a:r>
              <a:rPr lang="es-ES" dirty="0" err="1" smtClean="0"/>
              <a:t>Multisustratos</a:t>
            </a:r>
            <a:endParaRPr lang="es-ES" dirty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Sustituir </a:t>
            </a:r>
            <a:r>
              <a:rPr lang="es-ES" dirty="0"/>
              <a:t>la parte de diluyente por el aditivo 6041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buena </a:t>
            </a:r>
            <a:r>
              <a:rPr lang="es-ES" dirty="0"/>
              <a:t>adherencia en la mayoría de sustratos </a:t>
            </a:r>
            <a:r>
              <a:rPr lang="es-ES" dirty="0" smtClean="0"/>
              <a:t>plásticos</a:t>
            </a:r>
            <a:endParaRPr lang="es-E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642" y="1990080"/>
            <a:ext cx="3219899" cy="214342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743200" y="1915906"/>
            <a:ext cx="3124200" cy="1034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5463" lvl="1" indent="-342900" algn="just" eaLnBrk="0" fontAlgn="base" hangingPunct="0">
              <a:spcBef>
                <a:spcPct val="20000"/>
              </a:spcBef>
              <a:buClr>
                <a:srgbClr val="E3211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Arial"/>
              </a:rPr>
              <a:t>LEXAN</a:t>
            </a:r>
          </a:p>
          <a:p>
            <a:pPr marL="525463" lvl="1" indent="-342900" algn="just" eaLnBrk="0" fontAlgn="base" hangingPunct="0">
              <a:spcBef>
                <a:spcPct val="20000"/>
              </a:spcBef>
              <a:buClr>
                <a:srgbClr val="E3211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Arial"/>
              </a:rPr>
              <a:t>PUR </a:t>
            </a:r>
          </a:p>
          <a:p>
            <a:pPr marL="525463" lvl="1" indent="-342900" algn="just" eaLnBrk="0" fontAlgn="base" hangingPunct="0">
              <a:spcBef>
                <a:spcPct val="20000"/>
              </a:spcBef>
              <a:buClr>
                <a:srgbClr val="E3211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Arial"/>
              </a:rPr>
              <a:t>SMC</a:t>
            </a:r>
          </a:p>
        </p:txBody>
      </p:sp>
    </p:spTree>
    <p:extLst>
      <p:ext uri="{BB962C8B-B14F-4D97-AF65-F5344CB8AC3E}">
        <p14:creationId xmlns:p14="http://schemas.microsoft.com/office/powerpoint/2010/main" val="1613636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/>
              <a:t>Aparejos 2K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881707" y="4175824"/>
            <a:ext cx="2852093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1.841.9101 / 9104 / 9106               Aparejo            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Multisustratos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4724991" y="4175824"/>
            <a:ext cx="285902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1.856.6101 / 6104 / 6106 Aparejo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Fast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Multigrey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8575204" y="4175824"/>
            <a:ext cx="2852093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1.856.5101 / 5104 / 5106 Aparejo          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Multigrey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Extra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4" r="-1004" b="6386"/>
          <a:stretch/>
        </p:blipFill>
        <p:spPr>
          <a:xfrm>
            <a:off x="8229600" y="1910048"/>
            <a:ext cx="3352800" cy="2234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7" y="1880619"/>
            <a:ext cx="3219899" cy="214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9"/>
          <a:stretch/>
        </p:blipFill>
        <p:spPr bwMode="auto">
          <a:xfrm>
            <a:off x="4584583" y="1787328"/>
            <a:ext cx="2929213" cy="23274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41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Características generales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7545493" cy="3352800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Nuevo </a:t>
            </a:r>
            <a:r>
              <a:rPr lang="es-ES" dirty="0"/>
              <a:t>aparejo rápido </a:t>
            </a:r>
            <a:r>
              <a:rPr lang="es-ES" dirty="0" smtClean="0"/>
              <a:t>sin </a:t>
            </a:r>
            <a:r>
              <a:rPr lang="es-ES" dirty="0"/>
              <a:t>comprometer el acabado final y las propiedades de lijado del producto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Aparejo HP </a:t>
            </a:r>
            <a:r>
              <a:rPr lang="es-ES" dirty="0" err="1" smtClean="0"/>
              <a:t>Multisustratos</a:t>
            </a:r>
            <a:r>
              <a:rPr lang="es-ES" dirty="0" smtClean="0"/>
              <a:t> Rápido </a:t>
            </a:r>
          </a:p>
          <a:p>
            <a:pPr marL="525463" lvl="1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1.841.9101 – Blanco</a:t>
            </a:r>
          </a:p>
          <a:p>
            <a:pPr marL="525463" lvl="1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1.841.9104 – Gris</a:t>
            </a:r>
          </a:p>
          <a:p>
            <a:pPr marL="525463" lvl="1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1.841.9106 </a:t>
            </a:r>
            <a:r>
              <a:rPr lang="es-ES" dirty="0"/>
              <a:t>– Gris </a:t>
            </a:r>
            <a:r>
              <a:rPr lang="es-ES" dirty="0" smtClean="0"/>
              <a:t>Oscuro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8937268" y="4461127"/>
            <a:ext cx="285902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1.856.6101/6104/6106                   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Aparejo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HP </a:t>
            </a: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Fast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Multigrey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0"/>
          <a:stretch/>
        </p:blipFill>
        <p:spPr bwMode="auto">
          <a:xfrm>
            <a:off x="8839200" y="1940659"/>
            <a:ext cx="2929213" cy="244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60904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Características generales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7801259" cy="4343400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Diluyente 1.921.6055: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maximiza las características y habilidades del producto 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permite  la facilidad de aplicación y las buenas propiedades de lijado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Mezcla</a:t>
            </a:r>
            <a:r>
              <a:rPr lang="es-ES" dirty="0"/>
              <a:t>: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err="1"/>
              <a:t>Fast</a:t>
            </a:r>
            <a:r>
              <a:rPr lang="es-ES" dirty="0"/>
              <a:t> </a:t>
            </a:r>
            <a:r>
              <a:rPr lang="es-ES" dirty="0" err="1"/>
              <a:t>Multigrey</a:t>
            </a:r>
            <a:r>
              <a:rPr lang="es-ES" dirty="0"/>
              <a:t>                        </a:t>
            </a:r>
            <a:r>
              <a:rPr lang="es-ES" dirty="0" smtClean="0"/>
              <a:t>7 </a:t>
            </a:r>
            <a:r>
              <a:rPr lang="es-ES" dirty="0"/>
              <a:t>Partes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Catalizador </a:t>
            </a:r>
            <a:r>
              <a:rPr lang="es-ES" dirty="0"/>
              <a:t>2925 UHS           </a:t>
            </a:r>
            <a:r>
              <a:rPr lang="es-ES" dirty="0" smtClean="0"/>
              <a:t>1 </a:t>
            </a:r>
            <a:r>
              <a:rPr lang="es-ES" dirty="0"/>
              <a:t>Parte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Diluyente 6055/6051/2720    </a:t>
            </a:r>
            <a:r>
              <a:rPr lang="es-ES" dirty="0" smtClean="0"/>
              <a:t>1 </a:t>
            </a:r>
            <a:r>
              <a:rPr lang="es-ES" dirty="0"/>
              <a:t>– 2 </a:t>
            </a:r>
            <a:r>
              <a:rPr lang="es-ES" dirty="0" smtClean="0"/>
              <a:t>Partes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altLang="en-US" dirty="0" smtClean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altLang="en-US" dirty="0" smtClean="0"/>
              <a:t>Nº </a:t>
            </a:r>
            <a:r>
              <a:rPr lang="es-ES" altLang="en-US" dirty="0"/>
              <a:t>de </a:t>
            </a:r>
            <a:r>
              <a:rPr lang="es-ES" altLang="en-US" dirty="0" smtClean="0"/>
              <a:t>manos </a:t>
            </a:r>
            <a:r>
              <a:rPr lang="es-ES" altLang="en-US" dirty="0" smtClean="0">
                <a:sym typeface="Wingdings" panose="05000000000000000000" pitchFamily="2" charset="2"/>
              </a:rPr>
              <a:t> </a:t>
            </a:r>
            <a:r>
              <a:rPr lang="es-ES" altLang="en-US" dirty="0" smtClean="0"/>
              <a:t>1 ligera + 1’evaporación + 2 </a:t>
            </a:r>
            <a:r>
              <a:rPr lang="es-ES" altLang="en-US" dirty="0"/>
              <a:t>seguidas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 smtClean="0"/>
          </a:p>
        </p:txBody>
      </p:sp>
      <p:sp>
        <p:nvSpPr>
          <p:cNvPr id="8" name="Rectángulo redondeado 7"/>
          <p:cNvSpPr/>
          <p:nvPr/>
        </p:nvSpPr>
        <p:spPr>
          <a:xfrm>
            <a:off x="8937268" y="4461127"/>
            <a:ext cx="285902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1.856.6101/6104/6106                   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Aparejo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HP </a:t>
            </a: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Fast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Multigrey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0"/>
          <a:stretch/>
        </p:blipFill>
        <p:spPr bwMode="auto">
          <a:xfrm>
            <a:off x="8839200" y="1940659"/>
            <a:ext cx="2929213" cy="244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8956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662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Características generales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7088293" cy="3505200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Espesores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</a:rPr>
              <a:t>de película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de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</a:rPr>
              <a:t>75 a 120 micras.</a:t>
            </a:r>
            <a:b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</a:rPr>
            </a:br>
            <a:endParaRPr lang="es-ES" altLang="es-ES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</a:rPr>
              <a:t>Tiempo de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secado:</a:t>
            </a:r>
          </a:p>
          <a:p>
            <a:pPr marL="525463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a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</a:rPr>
              <a:t>20 </a:t>
            </a:r>
            <a:r>
              <a:rPr lang="es-ES" altLang="es-ES" dirty="0" err="1">
                <a:solidFill>
                  <a:prstClr val="black"/>
                </a:solidFill>
                <a:latin typeface="Arial" panose="020B0604020202020204" pitchFamily="34" charset="0"/>
              </a:rPr>
              <a:t>ºC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</a:rPr>
              <a:t> 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	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 1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</a:rPr>
              <a:t>hora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(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</a:rPr>
              <a:t>en función del espesor de la película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s-ES" altLang="es-ES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525463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a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</a:rPr>
              <a:t>60ºC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	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</a:rPr>
              <a:t>20’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(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</a:rPr>
              <a:t>temperatura del metal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s-ES" altLang="es-ES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altLang="es-ES" dirty="0" smtClean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Secado por IR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</a:rPr>
              <a:t>onda corta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(con 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</a:rPr>
              <a:t>2720) 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s-ES" altLang="es-ES" dirty="0" smtClean="0">
                <a:solidFill>
                  <a:prstClr val="black"/>
                </a:solidFill>
                <a:latin typeface="Arial" panose="020B0604020202020204" pitchFamily="34" charset="0"/>
              </a:rPr>
              <a:t>12</a:t>
            </a: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</a:rPr>
              <a:t>’</a:t>
            </a:r>
            <a:b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es-ES" altLang="es-ES" dirty="0">
                <a:solidFill>
                  <a:prstClr val="black"/>
                </a:solidFill>
                <a:latin typeface="Arial" panose="020B0604020202020204" pitchFamily="34" charset="0"/>
              </a:rPr>
              <a:t>	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 smtClean="0"/>
          </a:p>
        </p:txBody>
      </p:sp>
      <p:sp>
        <p:nvSpPr>
          <p:cNvPr id="8" name="Rectángulo redondeado 7"/>
          <p:cNvSpPr/>
          <p:nvPr/>
        </p:nvSpPr>
        <p:spPr>
          <a:xfrm>
            <a:off x="8937268" y="4461127"/>
            <a:ext cx="285902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1.856.6101/6104/6106                   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Aparejo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                      HP </a:t>
            </a: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Fast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Multigrey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0"/>
          <a:stretch/>
        </p:blipFill>
        <p:spPr bwMode="auto">
          <a:xfrm>
            <a:off x="8839200" y="1940659"/>
            <a:ext cx="2929213" cy="2448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9052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/>
              <a:t>Aparejos 2K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881707" y="4175824"/>
            <a:ext cx="2852093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1.841.9101 / 9104 / 9106               Aparejo            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Multisustratos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4724991" y="4175824"/>
            <a:ext cx="2859023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1.856.6101 / 6104 / 6106 Aparejo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Fast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Multigrey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11" name="Rectángulo redondeado 10"/>
          <p:cNvSpPr/>
          <p:nvPr/>
        </p:nvSpPr>
        <p:spPr>
          <a:xfrm>
            <a:off x="8575204" y="4175824"/>
            <a:ext cx="28520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1.856.5101 / 5104 / 5106 Aparejo                                  HP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Multigrey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Extra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4" r="-1004" b="6386"/>
          <a:stretch/>
        </p:blipFill>
        <p:spPr>
          <a:xfrm>
            <a:off x="8229600" y="1910048"/>
            <a:ext cx="3352800" cy="223418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07" y="1880619"/>
            <a:ext cx="3219899" cy="214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4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9"/>
          <a:stretch/>
        </p:blipFill>
        <p:spPr bwMode="auto">
          <a:xfrm>
            <a:off x="4584583" y="1787328"/>
            <a:ext cx="2929213" cy="2327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22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smtClean="0">
                <a:latin typeface="Arial" panose="020B0604020202020204" pitchFamily="34" charset="0"/>
                <a:cs typeface="Arial" panose="020B0604020202020204" pitchFamily="34" charset="0"/>
              </a:rPr>
              <a:t>¿Porqué es importante 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 eaLnBrk="1" fontAlgn="auto" hangingPunct="1">
              <a:buFont typeface="Arial" panose="020B0604020202020204" pitchFamily="34" charset="0"/>
              <a:buChar char="•"/>
              <a:defRPr/>
            </a:pPr>
            <a:r>
              <a:rPr lang="es-ES" dirty="0"/>
              <a:t>No siempre tenemos en cuenta los riesgos relacionados con la pintura </a:t>
            </a:r>
          </a:p>
          <a:p>
            <a:pPr marL="342900" indent="-342900" algn="just" eaLnBrk="1" fontAlgn="auto" hangingPunct="1">
              <a:buFont typeface="Arial" panose="020B0604020202020204" pitchFamily="34" charset="0"/>
              <a:buChar char="•"/>
              <a:defRPr/>
            </a:pPr>
            <a:r>
              <a:rPr lang="es-ES" dirty="0"/>
              <a:t>Ninguna pintura es “segura“ si no se toman las medidas de precaución necesarias</a:t>
            </a:r>
          </a:p>
          <a:p>
            <a:pPr marL="342900" indent="-342900" algn="just" eaLnBrk="1" fontAlgn="auto" hangingPunct="1">
              <a:buFont typeface="Arial" panose="020B0604020202020204" pitchFamily="34" charset="0"/>
              <a:buChar char="•"/>
              <a:defRPr/>
            </a:pPr>
            <a:r>
              <a:rPr lang="es-ES" dirty="0"/>
              <a:t>Los problemas de Salud y Seguridad  pueden evitarse si se siguen una serie de directrices</a:t>
            </a:r>
          </a:p>
          <a:p>
            <a:pPr marL="342900" indent="-342900" eaLnBrk="1" fontAlgn="auto" hangingPunct="1">
              <a:buFont typeface="Arial" panose="020B0604020202020204" pitchFamily="34" charset="0"/>
              <a:buChar char="•"/>
              <a:defRPr/>
            </a:pPr>
            <a:endParaRPr lang="es-ES" dirty="0"/>
          </a:p>
          <a:p>
            <a:pPr marL="342900" indent="-342900" eaLnBrk="1" fontAlgn="auto" hangingPunct="1">
              <a:buFont typeface="Arial" panose="020B0604020202020204" pitchFamily="34" charset="0"/>
              <a:buChar char="•"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203481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Características generales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7545493" cy="3352800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G</a:t>
            </a:r>
            <a:r>
              <a:rPr lang="es-ES" dirty="0" smtClean="0"/>
              <a:t>ran </a:t>
            </a:r>
            <a:r>
              <a:rPr lang="es-ES" dirty="0"/>
              <a:t>poder de relleno y con una aplicación muy sencilla</a:t>
            </a:r>
            <a:r>
              <a:rPr lang="es-ES" dirty="0" smtClean="0"/>
              <a:t>.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Fácil aplicación 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Gran poder de </a:t>
            </a:r>
            <a:r>
              <a:rPr lang="es-ES" sz="2000" dirty="0" smtClean="0"/>
              <a:t>relleno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dirty="0" smtClean="0"/>
              <a:t>Mezcla</a:t>
            </a:r>
            <a:r>
              <a:rPr lang="es-ES" sz="2200" dirty="0"/>
              <a:t>: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err="1"/>
              <a:t>Multigrey</a:t>
            </a:r>
            <a:r>
              <a:rPr lang="es-ES" sz="2000" dirty="0"/>
              <a:t> </a:t>
            </a:r>
            <a:r>
              <a:rPr lang="es-ES" sz="2000" dirty="0" smtClean="0"/>
              <a:t>Extra		7 </a:t>
            </a:r>
            <a:r>
              <a:rPr lang="es-ES" sz="2000" dirty="0"/>
              <a:t>Partes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catalizador 2925 UHS </a:t>
            </a:r>
            <a:r>
              <a:rPr lang="es-ES" sz="2000" dirty="0" smtClean="0"/>
              <a:t>	1 </a:t>
            </a:r>
            <a:r>
              <a:rPr lang="es-ES" sz="2000" dirty="0"/>
              <a:t>Parte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Diluyente </a:t>
            </a:r>
            <a:r>
              <a:rPr lang="es-ES" sz="2000" dirty="0" smtClean="0"/>
              <a:t>2701/20/30/51	1 </a:t>
            </a:r>
            <a:r>
              <a:rPr lang="es-ES" sz="2000" dirty="0"/>
              <a:t>– 2 Partes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6" name="Rectángulo redondeado 5"/>
          <p:cNvSpPr/>
          <p:nvPr/>
        </p:nvSpPr>
        <p:spPr>
          <a:xfrm>
            <a:off x="8763000" y="4572000"/>
            <a:ext cx="28520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1.856.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5101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5104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5106 Aparejo                                  HP </a:t>
            </a: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Multigrey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4" r="-1004" b="6386"/>
          <a:stretch/>
        </p:blipFill>
        <p:spPr>
          <a:xfrm>
            <a:off x="8417396" y="2306224"/>
            <a:ext cx="3352800" cy="22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3940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Características generales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7" y="1447800"/>
            <a:ext cx="7733289" cy="3352800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Vida útil de la </a:t>
            </a:r>
            <a:r>
              <a:rPr lang="es-ES" dirty="0" smtClean="0"/>
              <a:t>mezcla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90 </a:t>
            </a:r>
            <a:r>
              <a:rPr lang="es-ES" dirty="0"/>
              <a:t>minutos.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Espesores </a:t>
            </a:r>
            <a:r>
              <a:rPr lang="es-ES" dirty="0"/>
              <a:t>de película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de </a:t>
            </a:r>
            <a:r>
              <a:rPr lang="es-ES" dirty="0"/>
              <a:t>75 a 150 micras</a:t>
            </a:r>
            <a:r>
              <a:rPr lang="es-ES" dirty="0" smtClean="0"/>
              <a:t>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Tiempo </a:t>
            </a:r>
            <a:r>
              <a:rPr lang="es-ES" dirty="0"/>
              <a:t>de </a:t>
            </a:r>
            <a:r>
              <a:rPr lang="es-ES" dirty="0" smtClean="0"/>
              <a:t>secado:</a:t>
            </a:r>
          </a:p>
          <a:p>
            <a:pPr marL="468313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a </a:t>
            </a:r>
            <a:r>
              <a:rPr lang="es-ES" dirty="0"/>
              <a:t>20 °C </a:t>
            </a:r>
            <a:r>
              <a:rPr lang="es-ES" dirty="0" smtClean="0"/>
              <a:t>(en función del </a:t>
            </a:r>
            <a:r>
              <a:rPr lang="es-ES" dirty="0"/>
              <a:t>espesor de la película</a:t>
            </a:r>
            <a:r>
              <a:rPr lang="es-ES" dirty="0" smtClean="0"/>
              <a:t>)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/>
              <a:t> de 3 a 4 horas </a:t>
            </a:r>
            <a:endParaRPr lang="es-ES" dirty="0" smtClean="0"/>
          </a:p>
          <a:p>
            <a:pPr marL="468313" lvl="1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a menos de 20 °</a:t>
            </a:r>
            <a:r>
              <a:rPr lang="es-ES" dirty="0" smtClean="0"/>
              <a:t>C </a:t>
            </a:r>
            <a:r>
              <a:rPr lang="es-ES" dirty="0" smtClean="0">
                <a:sym typeface="Wingdings" panose="05000000000000000000" pitchFamily="2" charset="2"/>
              </a:rPr>
              <a:t> h</a:t>
            </a:r>
            <a:r>
              <a:rPr lang="es-ES" dirty="0" smtClean="0"/>
              <a:t>asta </a:t>
            </a:r>
            <a:r>
              <a:rPr lang="es-ES" dirty="0"/>
              <a:t>el día </a:t>
            </a:r>
            <a:r>
              <a:rPr lang="es-ES" dirty="0" smtClean="0"/>
              <a:t>siguiente</a:t>
            </a:r>
            <a:endParaRPr lang="es-ES" dirty="0"/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6" name="Rectángulo redondeado 5"/>
          <p:cNvSpPr/>
          <p:nvPr/>
        </p:nvSpPr>
        <p:spPr>
          <a:xfrm>
            <a:off x="8763000" y="4572000"/>
            <a:ext cx="28520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1.856.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5101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5104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5106 Aparejo                                  HP </a:t>
            </a: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Multigrey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4" r="-1004" b="6386"/>
          <a:stretch/>
        </p:blipFill>
        <p:spPr>
          <a:xfrm>
            <a:off x="8417396" y="2306224"/>
            <a:ext cx="3352800" cy="22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060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Sustratos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4108" y="1447800"/>
            <a:ext cx="8078892" cy="4343400"/>
          </a:xfrm>
        </p:spPr>
        <p:txBody>
          <a:bodyPr/>
          <a:lstStyle/>
          <a:p>
            <a:pPr marL="525463" lvl="1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Chapa viva </a:t>
            </a:r>
            <a:r>
              <a:rPr lang="es-ES" dirty="0"/>
              <a:t>bien lijada y </a:t>
            </a:r>
            <a:r>
              <a:rPr lang="es-ES" dirty="0" smtClean="0"/>
              <a:t>desengrasada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máxima durabilidad utilizando </a:t>
            </a:r>
            <a:r>
              <a:rPr lang="es-ES" dirty="0"/>
              <a:t>un aparejo epoxi o una imprimación </a:t>
            </a:r>
            <a:r>
              <a:rPr lang="es-ES" dirty="0" err="1"/>
              <a:t>fosfatante</a:t>
            </a:r>
            <a:r>
              <a:rPr lang="es-ES" dirty="0"/>
              <a:t> </a:t>
            </a:r>
            <a:r>
              <a:rPr lang="es-ES" dirty="0" err="1" smtClean="0"/>
              <a:t>bicomponente</a:t>
            </a:r>
            <a:r>
              <a:rPr lang="es-ES" dirty="0" smtClean="0"/>
              <a:t> </a:t>
            </a:r>
            <a:endParaRPr lang="es-ES" dirty="0"/>
          </a:p>
          <a:p>
            <a:pPr marL="525463" lvl="1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Aluminio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puede </a:t>
            </a:r>
            <a:r>
              <a:rPr lang="es-ES" dirty="0"/>
              <a:t>lijarse ligeramente antes de desengrasarse y debe aplicarse un aparejo epoxi o una imprimación </a:t>
            </a:r>
            <a:r>
              <a:rPr lang="es-ES" dirty="0" err="1"/>
              <a:t>fosfatante</a:t>
            </a:r>
            <a:r>
              <a:rPr lang="es-ES" dirty="0"/>
              <a:t>.</a:t>
            </a:r>
          </a:p>
          <a:p>
            <a:pPr marL="525463" lvl="1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GRP bien </a:t>
            </a:r>
            <a:r>
              <a:rPr lang="es-ES" dirty="0"/>
              <a:t>lijado, masillas de poliéster, aparejos y acabados anteriores en buenas condiciones.</a:t>
            </a:r>
          </a:p>
          <a:p>
            <a:pPr marL="525463" lvl="1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No usarlo para reparaciones parciales sobre acrílicos termoplásticos, acabados lacados antiguos o sustratos sensibles. Aplicar únicamente en paneles completos.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6" name="Rectángulo redondeado 5"/>
          <p:cNvSpPr/>
          <p:nvPr/>
        </p:nvSpPr>
        <p:spPr>
          <a:xfrm>
            <a:off x="8763000" y="4572000"/>
            <a:ext cx="28520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1.856.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5101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5104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5106 Aparejo                                  HP </a:t>
            </a: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Multigrey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4" r="-1004" b="6386"/>
          <a:stretch/>
        </p:blipFill>
        <p:spPr>
          <a:xfrm>
            <a:off x="8417396" y="2306224"/>
            <a:ext cx="3352800" cy="223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4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Materiales promocionales</a:t>
            </a:r>
            <a:endParaRPr lang="es-ES" dirty="0"/>
          </a:p>
        </p:txBody>
      </p:sp>
      <p:sp>
        <p:nvSpPr>
          <p:cNvPr id="6" name="Rectángulo redondeado 5"/>
          <p:cNvSpPr/>
          <p:nvPr/>
        </p:nvSpPr>
        <p:spPr>
          <a:xfrm>
            <a:off x="8763000" y="4572000"/>
            <a:ext cx="2852093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1.856.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5101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5104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/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5106 Aparejo                                  HP </a:t>
            </a: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Multigrey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24" r="-1004" b="6386"/>
          <a:stretch/>
        </p:blipFill>
        <p:spPr>
          <a:xfrm>
            <a:off x="8417396" y="2306224"/>
            <a:ext cx="3352800" cy="2234181"/>
          </a:xfrm>
          <a:prstGeom prst="rect">
            <a:avLst/>
          </a:prstGeom>
        </p:spPr>
      </p:pic>
      <p:pic>
        <p:nvPicPr>
          <p:cNvPr id="8" name="Imagen 1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7" y="2128708"/>
            <a:ext cx="2590800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1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128708"/>
            <a:ext cx="1828800" cy="235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4493059" y="4643468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s-ES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Hoja</a:t>
            </a:r>
            <a:r>
              <a:rPr lang="en-US" altLang="es-E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altLang="es-ES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venta</a:t>
            </a:r>
            <a:r>
              <a:rPr lang="en-US" altLang="es-E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(pdf)</a:t>
            </a:r>
            <a:endParaRPr lang="en-US" altLang="es-E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1676400" y="4627068"/>
            <a:ext cx="808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s-ES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endParaRPr lang="en-US" altLang="es-E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62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Bicapa Base Agua </a:t>
            </a:r>
            <a:r>
              <a:rPr lang="es-ES" dirty="0" smtClean="0"/>
              <a:t>- </a:t>
            </a:r>
            <a:r>
              <a:rPr lang="es-ES" dirty="0" err="1" smtClean="0"/>
              <a:t>Aquamax</a:t>
            </a:r>
            <a:r>
              <a:rPr lang="es-ES" dirty="0" smtClean="0"/>
              <a:t> Extra</a:t>
            </a:r>
            <a:endParaRPr lang="es-ES" dirty="0"/>
          </a:p>
        </p:txBody>
      </p:sp>
      <p:sp>
        <p:nvSpPr>
          <p:cNvPr id="6" name="Rectángulo redondeado 5"/>
          <p:cNvSpPr/>
          <p:nvPr/>
        </p:nvSpPr>
        <p:spPr>
          <a:xfrm>
            <a:off x="3936797" y="4479261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157" y="1173647"/>
            <a:ext cx="2455552" cy="3196116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/>
          <a:srcRect l="13434" r="11772"/>
          <a:stretch/>
        </p:blipFill>
        <p:spPr>
          <a:xfrm>
            <a:off x="2971800" y="1981200"/>
            <a:ext cx="2558609" cy="22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7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7" y="1676401"/>
            <a:ext cx="6935893" cy="391636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Fácil mezclado del </a:t>
            </a:r>
            <a:r>
              <a:rPr lang="es-ES" dirty="0" smtClean="0"/>
              <a:t>color</a:t>
            </a:r>
            <a:endParaRPr lang="es-E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Fácil aplicación: “Diluir y </a:t>
            </a:r>
            <a:r>
              <a:rPr lang="es-ES" dirty="0" smtClean="0"/>
              <a:t>aplicar”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Fácil difuminado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Fácil mezclado del color: sin aditivos </a:t>
            </a:r>
            <a:r>
              <a:rPr lang="es-ES" dirty="0" smtClean="0"/>
              <a:t>ni activadores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Fácil </a:t>
            </a:r>
            <a:r>
              <a:rPr lang="es-ES" dirty="0"/>
              <a:t>aplicación: sólo hay que añadir </a:t>
            </a:r>
            <a:r>
              <a:rPr lang="es-ES" dirty="0" smtClean="0"/>
              <a:t>diluyente</a:t>
            </a:r>
            <a:endParaRPr lang="es-E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Fácil </a:t>
            </a:r>
            <a:r>
              <a:rPr lang="es-ES" dirty="0"/>
              <a:t>difuminado: no requiere de un </a:t>
            </a:r>
            <a:r>
              <a:rPr lang="es-ES" dirty="0" smtClean="0"/>
              <a:t>proceso especial</a:t>
            </a:r>
            <a:endParaRPr lang="es-E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 smtClean="0"/>
          </a:p>
          <a:p>
            <a:endParaRPr lang="es-ES" dirty="0"/>
          </a:p>
        </p:txBody>
      </p:sp>
      <p:sp>
        <p:nvSpPr>
          <p:cNvPr id="10" name="Rectángulo redondeado 9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1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9023" y="1533832"/>
            <a:ext cx="6935893" cy="391636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Tintes </a:t>
            </a:r>
            <a:endParaRPr lang="es-ES" dirty="0" smtClean="0"/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 smtClean="0"/>
              <a:t>Pigmentados</a:t>
            </a:r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 smtClean="0"/>
              <a:t>de aluminio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dirty="0" smtClean="0"/>
              <a:t>Anexos:</a:t>
            </a:r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/>
              <a:t>Base </a:t>
            </a:r>
            <a:r>
              <a:rPr lang="es-ES" dirty="0" err="1"/>
              <a:t>matizante</a:t>
            </a:r>
            <a:r>
              <a:rPr lang="es-ES" dirty="0"/>
              <a:t>			E005</a:t>
            </a:r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/>
              <a:t>Aditivo para barniz coloreado	</a:t>
            </a:r>
            <a:r>
              <a:rPr lang="es-ES" dirty="0" smtClean="0"/>
              <a:t>	E010</a:t>
            </a:r>
            <a:endParaRPr lang="es-ES" dirty="0"/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 err="1"/>
              <a:t>Prelimpiador</a:t>
            </a:r>
            <a:r>
              <a:rPr lang="es-ES" dirty="0"/>
              <a:t> Desengrasante	</a:t>
            </a:r>
            <a:r>
              <a:rPr lang="es-ES" dirty="0" smtClean="0"/>
              <a:t>	4501</a:t>
            </a:r>
            <a:endParaRPr lang="es-ES" dirty="0"/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/>
              <a:t>Diluyente			</a:t>
            </a:r>
            <a:r>
              <a:rPr lang="es-ES" dirty="0" smtClean="0"/>
              <a:t>	9910 </a:t>
            </a:r>
            <a:r>
              <a:rPr lang="es-ES" dirty="0"/>
              <a:t>/ 9940</a:t>
            </a:r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 err="1"/>
              <a:t>Aquamax</a:t>
            </a:r>
            <a:r>
              <a:rPr lang="es-ES" dirty="0"/>
              <a:t> </a:t>
            </a:r>
            <a:r>
              <a:rPr lang="es-ES" dirty="0" err="1"/>
              <a:t>Gun</a:t>
            </a:r>
            <a:r>
              <a:rPr lang="es-ES" dirty="0"/>
              <a:t> </a:t>
            </a:r>
            <a:r>
              <a:rPr lang="es-ES" dirty="0" err="1"/>
              <a:t>Cleaner</a:t>
            </a:r>
            <a:r>
              <a:rPr lang="es-ES" dirty="0"/>
              <a:t>		1100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3200400" y="2054940"/>
            <a:ext cx="31242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25463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211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Arial"/>
              </a:rPr>
              <a:t>Perlados</a:t>
            </a:r>
          </a:p>
          <a:p>
            <a:pPr marL="525463" lvl="1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2119"/>
              </a:buClr>
              <a:buFont typeface="Arial" panose="020B0604020202020204" pitchFamily="34" charset="0"/>
              <a:buChar char="•"/>
            </a:pPr>
            <a:r>
              <a:rPr lang="es-ES" dirty="0">
                <a:latin typeface="Arial"/>
              </a:rPr>
              <a:t>de Efectos Especiales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06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7" y="1676401"/>
            <a:ext cx="6935893" cy="2895599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S" sz="2400" dirty="0"/>
              <a:t>Mezcla rápida y </a:t>
            </a:r>
            <a:r>
              <a:rPr lang="es-ES" sz="2400" dirty="0" smtClean="0"/>
              <a:t>fácil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S" sz="2400" dirty="0" smtClean="0"/>
              <a:t>Sin </a:t>
            </a:r>
            <a:r>
              <a:rPr lang="es-ES" sz="2400" dirty="0"/>
              <a:t>aditivos ni </a:t>
            </a:r>
            <a:r>
              <a:rPr lang="es-ES" sz="2400" dirty="0" smtClean="0"/>
              <a:t>activadores</a:t>
            </a:r>
            <a:endParaRPr lang="es-ES" sz="2400" dirty="0"/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s-ES" sz="2400" dirty="0" smtClean="0"/>
              <a:t>Sólo </a:t>
            </a:r>
            <a:r>
              <a:rPr lang="es-ES" sz="2400" dirty="0"/>
              <a:t>añadir diluyente y listo para aplicar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275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Proceso de mezcla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7" y="1676401"/>
            <a:ext cx="6935893" cy="3438017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b="1" dirty="0" smtClean="0"/>
              <a:t>Metalizados</a:t>
            </a:r>
            <a:r>
              <a:rPr lang="es-ES" b="1" dirty="0"/>
              <a:t>, perlados y efectos </a:t>
            </a:r>
            <a:r>
              <a:rPr lang="es-ES" b="1" dirty="0" smtClean="0"/>
              <a:t>especiales</a:t>
            </a:r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/>
              <a:t>Color </a:t>
            </a:r>
            <a:r>
              <a:rPr lang="es-ES" dirty="0" err="1"/>
              <a:t>Aquamax</a:t>
            </a:r>
            <a:r>
              <a:rPr lang="es-ES" dirty="0"/>
              <a:t> </a:t>
            </a:r>
            <a:r>
              <a:rPr lang="es-ES" dirty="0" smtClean="0"/>
              <a:t>Extra		100 partes</a:t>
            </a:r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 smtClean="0"/>
              <a:t>Diluyente  </a:t>
            </a:r>
            <a:r>
              <a:rPr lang="es-ES" dirty="0"/>
              <a:t>9910 / 9940 	</a:t>
            </a:r>
            <a:r>
              <a:rPr lang="es-ES" dirty="0" smtClean="0"/>
              <a:t>  20 </a:t>
            </a:r>
            <a:r>
              <a:rPr lang="es-ES" dirty="0"/>
              <a:t>partes 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b="1" dirty="0" smtClean="0"/>
              <a:t>Sólidos </a:t>
            </a:r>
            <a:r>
              <a:rPr lang="es-ES" b="1" dirty="0"/>
              <a:t>y perlados de baja </a:t>
            </a:r>
            <a:r>
              <a:rPr lang="es-ES" b="1" dirty="0" smtClean="0"/>
              <a:t>opacidad</a:t>
            </a:r>
            <a:endParaRPr lang="es-ES" b="1" dirty="0"/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/>
              <a:t>Color </a:t>
            </a:r>
            <a:r>
              <a:rPr lang="es-ES" dirty="0" err="1"/>
              <a:t>Aquamax</a:t>
            </a:r>
            <a:r>
              <a:rPr lang="es-ES" dirty="0"/>
              <a:t> Extra	</a:t>
            </a:r>
            <a:r>
              <a:rPr lang="es-ES" dirty="0" smtClean="0"/>
              <a:t>	100 </a:t>
            </a:r>
            <a:r>
              <a:rPr lang="es-ES" dirty="0"/>
              <a:t>partes</a:t>
            </a:r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/>
              <a:t>Diluyente 9910 / 9940 </a:t>
            </a:r>
            <a:r>
              <a:rPr lang="es-ES" dirty="0" smtClean="0"/>
              <a:t>	  10 </a:t>
            </a:r>
            <a:r>
              <a:rPr lang="es-ES" dirty="0"/>
              <a:t>partes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Mezclar </a:t>
            </a:r>
            <a:r>
              <a:rPr lang="es-ES" dirty="0"/>
              <a:t>por </a:t>
            </a:r>
            <a:r>
              <a:rPr lang="es-ES" dirty="0" smtClean="0"/>
              <a:t>peso</a:t>
            </a:r>
            <a:endParaRPr lang="es-ES" dirty="0"/>
          </a:p>
        </p:txBody>
      </p:sp>
      <p:sp>
        <p:nvSpPr>
          <p:cNvPr id="6" name="Rectángulo redondeado 5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1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Proceso de mezcla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7" y="1449562"/>
            <a:ext cx="6935893" cy="418923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s-ES" dirty="0"/>
              <a:t>Si se utiliza el Aditivo de Altas Prestaciones 0092</a:t>
            </a:r>
            <a:r>
              <a:rPr lang="es-ES" dirty="0" smtClean="0"/>
              <a:t>: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s-ES" b="1" dirty="0" smtClean="0"/>
              <a:t>Metalizados</a:t>
            </a:r>
            <a:r>
              <a:rPr lang="es-ES" b="1" dirty="0"/>
              <a:t>, Perlados y efectos especiales</a:t>
            </a:r>
            <a:r>
              <a:rPr lang="es-ES" b="1" dirty="0" smtClean="0"/>
              <a:t>:</a:t>
            </a:r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/>
              <a:t>Acabado </a:t>
            </a:r>
            <a:r>
              <a:rPr lang="es-ES" dirty="0" err="1"/>
              <a:t>Aquamax</a:t>
            </a:r>
            <a:r>
              <a:rPr lang="es-ES" dirty="0"/>
              <a:t> Extra		 </a:t>
            </a:r>
            <a:r>
              <a:rPr lang="es-ES" dirty="0" smtClean="0"/>
              <a:t>100 </a:t>
            </a:r>
            <a:r>
              <a:rPr lang="es-ES" dirty="0"/>
              <a:t>partes</a:t>
            </a:r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/>
              <a:t>Aditivo Altas Prestaciones 0092                </a:t>
            </a:r>
            <a:r>
              <a:rPr lang="es-ES" dirty="0" smtClean="0"/>
              <a:t>10 </a:t>
            </a:r>
            <a:r>
              <a:rPr lang="es-ES" dirty="0"/>
              <a:t>partes</a:t>
            </a:r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/>
              <a:t>Diluyente 9910 </a:t>
            </a:r>
            <a:r>
              <a:rPr lang="es-ES" dirty="0" err="1"/>
              <a:t>ó</a:t>
            </a:r>
            <a:r>
              <a:rPr lang="es-ES" dirty="0"/>
              <a:t> 9940                       </a:t>
            </a:r>
            <a:r>
              <a:rPr lang="es-ES" dirty="0" smtClean="0"/>
              <a:t>10 - </a:t>
            </a:r>
            <a:r>
              <a:rPr lang="es-ES" dirty="0"/>
              <a:t>20 partes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s-ES" b="1" dirty="0" smtClean="0"/>
              <a:t>Sólidos </a:t>
            </a:r>
            <a:r>
              <a:rPr lang="es-ES" b="1" dirty="0"/>
              <a:t>o p</a:t>
            </a:r>
            <a:r>
              <a:rPr lang="es-ES" b="1" dirty="0" smtClean="0"/>
              <a:t>erlados </a:t>
            </a:r>
            <a:r>
              <a:rPr lang="es-ES" b="1" dirty="0"/>
              <a:t>de baja cubrición:</a:t>
            </a:r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 smtClean="0"/>
              <a:t>Color </a:t>
            </a:r>
            <a:r>
              <a:rPr lang="es-ES" dirty="0" err="1"/>
              <a:t>Aquamax</a:t>
            </a:r>
            <a:r>
              <a:rPr lang="es-ES" dirty="0"/>
              <a:t> </a:t>
            </a:r>
            <a:r>
              <a:rPr lang="es-ES" dirty="0" smtClean="0"/>
              <a:t>Extra			100 partes</a:t>
            </a:r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/>
              <a:t>Aditivo Altas Prestaciones 0092 </a:t>
            </a:r>
            <a:r>
              <a:rPr lang="es-ES" dirty="0" smtClean="0"/>
              <a:t>	  10 </a:t>
            </a:r>
            <a:r>
              <a:rPr lang="es-ES" dirty="0"/>
              <a:t>partes</a:t>
            </a:r>
          </a:p>
          <a:p>
            <a:pPr marL="525463" lvl="1" indent="-342900">
              <a:buFont typeface="Arial" panose="020B0604020202020204" pitchFamily="34" charset="0"/>
              <a:buChar char="•"/>
            </a:pPr>
            <a:r>
              <a:rPr lang="es-ES" dirty="0"/>
              <a:t>Diluyente 9910 o </a:t>
            </a:r>
            <a:r>
              <a:rPr lang="es-ES" dirty="0" smtClean="0"/>
              <a:t>9940		    5 partes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662336" y="5194247"/>
            <a:ext cx="670559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altLang="es-ES" sz="1200" i="1" dirty="0" smtClean="0"/>
              <a:t>Nota: El </a:t>
            </a:r>
            <a:r>
              <a:rPr lang="es-ES" altLang="es-ES" sz="1200" i="1" dirty="0"/>
              <a:t>uso del Aditivo 0092 no altera las características de estabilidad y vida de mezcla </a:t>
            </a:r>
            <a:r>
              <a:rPr lang="es-ES" altLang="es-ES" sz="1200" i="1" dirty="0" err="1"/>
              <a:t>Aquamax</a:t>
            </a:r>
            <a:r>
              <a:rPr lang="es-ES" altLang="es-ES" sz="1200" i="1" dirty="0"/>
              <a:t> Extra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1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smtClean="0">
                <a:latin typeface="Arial" panose="020B0604020202020204" pitchFamily="34" charset="0"/>
                <a:cs typeface="Arial" panose="020B0604020202020204" pitchFamily="34" charset="0"/>
              </a:rPr>
              <a:t>Procure estar en un ambiente seguro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algn="just" eaLnBrk="1" fontAlgn="auto" hangingPunct="1">
              <a:buFont typeface="Arial" panose="020B0604020202020204" pitchFamily="34" charset="0"/>
              <a:buChar char="•"/>
              <a:defRPr/>
            </a:pPr>
            <a:r>
              <a:rPr lang="es-ES" dirty="0"/>
              <a:t>Algunos consejos básicos</a:t>
            </a:r>
          </a:p>
          <a:p>
            <a:pPr algn="just" eaLnBrk="1" fontAlgn="auto" hangingPunct="1">
              <a:defRPr/>
            </a:pPr>
            <a:r>
              <a:rPr lang="es-ES" dirty="0"/>
              <a:t>		-Utilice las prendas de protección adecuada</a:t>
            </a:r>
          </a:p>
          <a:p>
            <a:pPr algn="just" eaLnBrk="1" fontAlgn="auto" hangingPunct="1">
              <a:defRPr/>
            </a:pPr>
            <a:r>
              <a:rPr lang="es-ES" dirty="0"/>
              <a:t>Recuerde…</a:t>
            </a:r>
          </a:p>
          <a:p>
            <a:pPr marL="342900" lvl="1" indent="-342900" algn="just" eaLnBrk="1" fontAlgn="auto" hangingPunct="1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s-ES" sz="2000" dirty="0"/>
              <a:t>Consultar las Fichas de Higiene y Seguridad (MSDS) y las etiquetas de advertencia  el consejo que éstas ofrecen es imprescindible</a:t>
            </a:r>
          </a:p>
          <a:p>
            <a:pPr eaLnBrk="1" fontAlgn="auto" hangingPunct="1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816680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1"/>
            <a:ext cx="7545494" cy="3916363"/>
          </a:xfrm>
        </p:spPr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¡No mezclar colores en envases metálicos!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Remover </a:t>
            </a:r>
            <a:r>
              <a:rPr lang="es-ES" dirty="0"/>
              <a:t>bien a mano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Temperatura </a:t>
            </a:r>
            <a:r>
              <a:rPr lang="es-ES" dirty="0"/>
              <a:t>óptima para la </a:t>
            </a:r>
            <a:r>
              <a:rPr lang="es-ES" dirty="0" smtClean="0"/>
              <a:t>pintura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20-25ºCº</a:t>
            </a:r>
            <a:endParaRPr lang="es-ES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Máxima opacidad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/>
              <a:t>diluir al 10</a:t>
            </a:r>
            <a:r>
              <a:rPr lang="es-ES" dirty="0" smtClean="0"/>
              <a:t>% </a:t>
            </a:r>
            <a:r>
              <a:rPr lang="es-ES" dirty="0"/>
              <a:t>en colores que lo </a:t>
            </a:r>
            <a:r>
              <a:rPr lang="es-ES" dirty="0" smtClean="0"/>
              <a:t>requieran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A </a:t>
            </a:r>
            <a:r>
              <a:rPr lang="es-ES" dirty="0"/>
              <a:t>altas temperaturas (&gt;30°C) </a:t>
            </a:r>
            <a:r>
              <a:rPr lang="es-ES" dirty="0" smtClean="0">
                <a:sym typeface="Wingdings" panose="05000000000000000000" pitchFamily="2" charset="2"/>
              </a:rPr>
              <a:t> diluir </a:t>
            </a:r>
            <a:r>
              <a:rPr lang="es-ES" dirty="0" smtClean="0"/>
              <a:t>al </a:t>
            </a:r>
            <a:r>
              <a:rPr lang="es-ES" dirty="0"/>
              <a:t>30% </a:t>
            </a:r>
            <a:r>
              <a:rPr lang="es-ES" dirty="0" smtClean="0"/>
              <a:t>para una mejor </a:t>
            </a:r>
            <a:r>
              <a:rPr lang="es-ES" dirty="0"/>
              <a:t>absorción de la pulverización de la aplicación.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ES" dirty="0" smtClean="0"/>
          </a:p>
          <a:p>
            <a:endParaRPr lang="es-ES" dirty="0"/>
          </a:p>
        </p:txBody>
      </p:sp>
      <p:sp>
        <p:nvSpPr>
          <p:cNvPr id="6" name="Rectángulo redondeado 5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24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1"/>
            <a:ext cx="7545494" cy="3916363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Correcta </a:t>
            </a:r>
            <a:r>
              <a:rPr lang="es-ES" dirty="0"/>
              <a:t>viscosidad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equilibrio </a:t>
            </a:r>
            <a:r>
              <a:rPr lang="es-ES" dirty="0"/>
              <a:t>óptimo de aplicación, extensión control metálico y color final.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Viscosidad óptima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de </a:t>
            </a:r>
            <a:r>
              <a:rPr lang="es-ES" dirty="0"/>
              <a:t>entre 22-26 </a:t>
            </a:r>
            <a:r>
              <a:rPr lang="es-ES" dirty="0" err="1" smtClean="0"/>
              <a:t>seg</a:t>
            </a:r>
            <a:r>
              <a:rPr lang="es-ES" dirty="0" smtClean="0"/>
              <a:t>. </a:t>
            </a:r>
            <a:r>
              <a:rPr lang="es-ES" dirty="0"/>
              <a:t>DIN4 a </a:t>
            </a:r>
            <a:r>
              <a:rPr lang="es-ES" dirty="0" smtClean="0"/>
              <a:t>20ºC.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Viscosidad demasiado alta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puede provocar deficiente </a:t>
            </a:r>
            <a:r>
              <a:rPr lang="es-ES" dirty="0"/>
              <a:t>extensión, textura y </a:t>
            </a:r>
            <a:r>
              <a:rPr lang="es-ES" dirty="0" smtClean="0"/>
              <a:t>aparición </a:t>
            </a:r>
            <a:r>
              <a:rPr lang="es-ES" dirty="0"/>
              <a:t>de manchas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dirty="0" smtClean="0"/>
          </a:p>
          <a:p>
            <a:pPr algn="just"/>
            <a:endParaRPr lang="es-ES" dirty="0"/>
          </a:p>
        </p:txBody>
      </p:sp>
      <p:sp>
        <p:nvSpPr>
          <p:cNvPr id="6" name="Rectángulo redondeado 5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6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1"/>
            <a:ext cx="7621694" cy="3916363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Vida útil</a:t>
            </a:r>
          </a:p>
          <a:p>
            <a:pPr marL="525463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Colores </a:t>
            </a:r>
            <a:r>
              <a:rPr lang="es-ES" dirty="0"/>
              <a:t>mezclados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hasta </a:t>
            </a:r>
            <a:r>
              <a:rPr lang="es-ES" dirty="0"/>
              <a:t>3 meses después de haber añadido el diluyente. </a:t>
            </a:r>
            <a:r>
              <a:rPr lang="es-ES" dirty="0" smtClean="0"/>
              <a:t>(Agitar </a:t>
            </a:r>
            <a:r>
              <a:rPr lang="es-ES" dirty="0"/>
              <a:t>muy bien antes de </a:t>
            </a:r>
            <a:r>
              <a:rPr lang="es-ES" dirty="0" smtClean="0"/>
              <a:t>usar</a:t>
            </a:r>
            <a:r>
              <a:rPr lang="es-ES" dirty="0"/>
              <a:t>)</a:t>
            </a:r>
          </a:p>
          <a:p>
            <a:pPr marL="525463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Colores sin diluir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hasta </a:t>
            </a:r>
            <a:r>
              <a:rPr lang="es-ES" dirty="0"/>
              <a:t>1 año, pero deben diluirse antes de usar.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Lijar </a:t>
            </a:r>
            <a:r>
              <a:rPr lang="es-ES" dirty="0"/>
              <a:t>el sustrato e</a:t>
            </a:r>
            <a:r>
              <a:rPr lang="es-ES" dirty="0" smtClean="0"/>
              <a:t>n seco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P400 </a:t>
            </a:r>
            <a:r>
              <a:rPr lang="es-ES" dirty="0"/>
              <a:t>- P500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Usar el </a:t>
            </a:r>
            <a:r>
              <a:rPr lang="es-ES" dirty="0" err="1"/>
              <a:t>Prelimpiador</a:t>
            </a:r>
            <a:r>
              <a:rPr lang="es-ES" dirty="0"/>
              <a:t> al agua 4501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Para eliminar las sales solubles </a:t>
            </a:r>
          </a:p>
          <a:p>
            <a:pPr algn="just"/>
            <a:endParaRPr lang="es-ES" dirty="0"/>
          </a:p>
        </p:txBody>
      </p:sp>
      <p:sp>
        <p:nvSpPr>
          <p:cNvPr id="6" name="Rectángulo redondeado 5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5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1"/>
            <a:ext cx="7088293" cy="3047999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Pintura vieja bien preparada y en buenas condiciones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Imprimaciones </a:t>
            </a:r>
            <a:r>
              <a:rPr lang="es-ES" dirty="0"/>
              <a:t>y fondos </a:t>
            </a:r>
            <a:r>
              <a:rPr lang="es-ES" dirty="0" err="1"/>
              <a:t>MaxMeyer</a:t>
            </a:r>
            <a:endParaRPr lang="es-ES" dirty="0"/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Paneles </a:t>
            </a:r>
            <a:r>
              <a:rPr lang="es-ES" dirty="0"/>
              <a:t>galvanizados, con electroforesis o con </a:t>
            </a:r>
            <a:r>
              <a:rPr lang="es-ES" dirty="0" err="1"/>
              <a:t>wash</a:t>
            </a:r>
            <a:r>
              <a:rPr lang="es-ES" dirty="0"/>
              <a:t> </a:t>
            </a:r>
            <a:r>
              <a:rPr lang="es-ES" dirty="0" err="1"/>
              <a:t>primers</a:t>
            </a:r>
            <a:r>
              <a:rPr lang="es-ES" dirty="0"/>
              <a:t> deben prepararse de la forma habitual y posteriormente aparejados con un producto </a:t>
            </a:r>
            <a:r>
              <a:rPr lang="es-ES" dirty="0" err="1"/>
              <a:t>MaxMeyer</a:t>
            </a:r>
            <a:r>
              <a:rPr lang="es-ES" dirty="0"/>
              <a:t> de 2 </a:t>
            </a:r>
            <a:r>
              <a:rPr lang="es-ES" dirty="0" smtClean="0"/>
              <a:t>componentes  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838200" y="4731657"/>
            <a:ext cx="63635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600" dirty="0"/>
              <a:t>NOTA : </a:t>
            </a:r>
            <a:r>
              <a:rPr lang="es-ES" sz="1600" dirty="0" err="1"/>
              <a:t>Aquamax</a:t>
            </a:r>
            <a:r>
              <a:rPr lang="es-ES" sz="1600" dirty="0"/>
              <a:t> Extra NO debe usarse directamente sobre imprimaciones de ataque de 2 componentes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99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Características generales</a:t>
            </a:r>
            <a:endParaRPr lang="es-E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1"/>
            <a:ext cx="7088293" cy="3916363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La elección del método depende de:</a:t>
            </a:r>
          </a:p>
          <a:p>
            <a:pPr marL="525463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Preferencia del usuario</a:t>
            </a:r>
          </a:p>
          <a:p>
            <a:pPr marL="525463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El uso de calor durante los tiempos de evaporación</a:t>
            </a:r>
          </a:p>
          <a:p>
            <a:pPr marL="525463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Tamaño y tipo de reparación</a:t>
            </a:r>
          </a:p>
          <a:p>
            <a:pPr marL="525463" lvl="1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Tipo de cabina de pintado</a:t>
            </a:r>
          </a:p>
          <a:p>
            <a:pPr algn="just"/>
            <a:endParaRPr lang="es-ES" dirty="0"/>
          </a:p>
        </p:txBody>
      </p:sp>
      <p:sp>
        <p:nvSpPr>
          <p:cNvPr id="6" name="Rectángulo redondeado 5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6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Opción 1. – Método estándar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088293" cy="2587562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/>
              <a:t>Aplicar manos alternas simples hasta opacidad.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Utilizar </a:t>
            </a:r>
            <a:r>
              <a:rPr lang="es-ES" dirty="0"/>
              <a:t>sopladores Venturi durante la evaporación.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Aplicar </a:t>
            </a:r>
            <a:r>
              <a:rPr lang="es-ES" dirty="0"/>
              <a:t>la mano de control sobre el fondo bicapa seco.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Los </a:t>
            </a:r>
            <a:r>
              <a:rPr lang="es-ES" dirty="0"/>
              <a:t>colores sólidos no requieren dicha mano de control.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dirty="0" smtClean="0"/>
              <a:t>La </a:t>
            </a:r>
            <a:r>
              <a:rPr lang="es-ES" dirty="0"/>
              <a:t>mano de control se aplicará a entre 1.2 y 1.5 bar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3" name="Rectángulo 2"/>
          <p:cNvSpPr/>
          <p:nvPr/>
        </p:nvSpPr>
        <p:spPr>
          <a:xfrm>
            <a:off x="1143000" y="4407238"/>
            <a:ext cx="58690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rial"/>
              </a:rPr>
              <a:t>Muy alta igualación y una respuesta de color muy consistente. </a:t>
            </a:r>
          </a:p>
        </p:txBody>
      </p:sp>
      <p:sp>
        <p:nvSpPr>
          <p:cNvPr id="10" name="Rectángulo redondeado 9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2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Opción 2. – Método “Express”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469294" cy="2895598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Aplicar manos dobles ligeras hasta opacidad, (normalmente una mano doble).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Si se requiriese más </a:t>
            </a:r>
            <a:r>
              <a:rPr lang="es-ES" dirty="0"/>
              <a:t>pintura, en muchos casos bastará con una mano simple más para reducir el consumo</a:t>
            </a:r>
            <a:r>
              <a:rPr lang="es-ES" dirty="0" smtClean="0"/>
              <a:t>.</a:t>
            </a:r>
            <a:endParaRPr lang="es-ES" dirty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Usar </a:t>
            </a:r>
            <a:r>
              <a:rPr lang="es-ES" dirty="0"/>
              <a:t>sopladores Venturi </a:t>
            </a:r>
            <a:r>
              <a:rPr lang="es-ES" dirty="0" smtClean="0"/>
              <a:t>para reducir </a:t>
            </a:r>
            <a:r>
              <a:rPr lang="es-ES" dirty="0"/>
              <a:t>tiempos de evaporación </a:t>
            </a:r>
            <a:endParaRPr lang="es-ES" dirty="0" smtClean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Aplicar </a:t>
            </a:r>
            <a:r>
              <a:rPr lang="es-ES" dirty="0"/>
              <a:t>la mano de control en colores metalizados y perlados a entre 1.2 y 1.5 Bar, cuando la base bicapa está seca.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36480" y="4572000"/>
            <a:ext cx="77693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000" b="1" dirty="0">
                <a:latin typeface="Arial"/>
              </a:rPr>
              <a:t>P</a:t>
            </a:r>
            <a:r>
              <a:rPr lang="es-ES" sz="2000" b="1" dirty="0" smtClean="0">
                <a:latin typeface="Arial"/>
              </a:rPr>
              <a:t>ermite </a:t>
            </a:r>
            <a:r>
              <a:rPr lang="es-ES" sz="2000" b="1" dirty="0">
                <a:latin typeface="Arial"/>
              </a:rPr>
              <a:t>un tiempo de proceso rápido incluso en reparaciones complejas y se recomienda para incrementar producción. </a:t>
            </a:r>
          </a:p>
        </p:txBody>
      </p:sp>
    </p:spTree>
    <p:extLst>
      <p:ext uri="{BB962C8B-B14F-4D97-AF65-F5344CB8AC3E}">
        <p14:creationId xmlns:p14="http://schemas.microsoft.com/office/powerpoint/2010/main" val="22877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Opción 2. – Método “Express”</a:t>
            </a: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621694" cy="4114798"/>
          </a:xfrm>
        </p:spPr>
        <p:txBody>
          <a:bodyPr/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 smtClean="0"/>
              <a:t>Verifique el </a:t>
            </a:r>
            <a:r>
              <a:rPr lang="es-ES" dirty="0"/>
              <a:t>color con la pastilla de muestra antes de </a:t>
            </a:r>
            <a:r>
              <a:rPr lang="es-ES" dirty="0" smtClean="0"/>
              <a:t>reparar</a:t>
            </a:r>
            <a:endParaRPr lang="es-ES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 smtClean="0"/>
              <a:t>Seque </a:t>
            </a:r>
            <a:r>
              <a:rPr lang="es-ES" dirty="0"/>
              <a:t>siempre cada mano completamente.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 smtClean="0"/>
              <a:t>Evite </a:t>
            </a:r>
            <a:r>
              <a:rPr lang="es-ES" dirty="0"/>
              <a:t>crear franjas en el fondo bicapa.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 smtClean="0"/>
              <a:t>Asegúrese </a:t>
            </a:r>
            <a:r>
              <a:rPr lang="es-ES" dirty="0"/>
              <a:t>de </a:t>
            </a:r>
            <a:r>
              <a:rPr lang="es-ES" dirty="0" smtClean="0"/>
              <a:t>llegar a </a:t>
            </a:r>
            <a:r>
              <a:rPr lang="es-ES" dirty="0"/>
              <a:t>opacidad antes de </a:t>
            </a:r>
            <a:r>
              <a:rPr lang="es-ES" dirty="0" smtClean="0"/>
              <a:t>la </a:t>
            </a:r>
            <a:r>
              <a:rPr lang="es-ES" dirty="0"/>
              <a:t>mano de control.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 smtClean="0"/>
              <a:t>De </a:t>
            </a:r>
            <a:r>
              <a:rPr lang="es-ES" dirty="0"/>
              <a:t>siempre la mano de control en metalizados y perlados.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 smtClean="0"/>
              <a:t>Mano </a:t>
            </a:r>
            <a:r>
              <a:rPr lang="es-ES" dirty="0"/>
              <a:t>de control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asegura </a:t>
            </a:r>
            <a:r>
              <a:rPr lang="es-ES" dirty="0"/>
              <a:t>una adecuada repuesta de color en cada reparación. </a:t>
            </a:r>
            <a:endParaRPr lang="es-ES" dirty="0" smtClean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 smtClean="0"/>
              <a:t>Colores </a:t>
            </a:r>
            <a:r>
              <a:rPr lang="es-ES" dirty="0"/>
              <a:t>con gran contenido de </a:t>
            </a:r>
            <a:r>
              <a:rPr lang="es-ES" dirty="0" smtClean="0"/>
              <a:t>Aluminio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</a:t>
            </a:r>
            <a:r>
              <a:rPr lang="es-ES" dirty="0"/>
              <a:t>la incorrecta aplicación de las manos dobles puede generar manchas.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 smtClean="0"/>
              <a:t>Para colores Sólidos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sólo </a:t>
            </a:r>
            <a:r>
              <a:rPr lang="es-ES" dirty="0"/>
              <a:t>la aplicación de manos completas y mojadas permitirá un acabado óptimo.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8" name="Rectángulo redondeado 7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26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Difuminados</a:t>
            </a:r>
            <a:endParaRPr lang="es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469294" cy="2895598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Para realizar reparaciones de pintura rápidas usted necesita:</a:t>
            </a:r>
          </a:p>
          <a:p>
            <a:pPr marL="525463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/>
              <a:t>Verificar, si fuera necesario, retocar el color</a:t>
            </a:r>
          </a:p>
          <a:p>
            <a:pPr marL="525463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Preparar </a:t>
            </a:r>
            <a:r>
              <a:rPr lang="es-ES" sz="2000" dirty="0"/>
              <a:t>el panel adecuadamente para difuminar</a:t>
            </a:r>
          </a:p>
          <a:p>
            <a:pPr marL="525463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Mezclar </a:t>
            </a:r>
            <a:r>
              <a:rPr lang="es-ES" sz="2000" dirty="0"/>
              <a:t>el producto adecuadamente</a:t>
            </a:r>
          </a:p>
          <a:p>
            <a:pPr marL="525463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Utilizar </a:t>
            </a:r>
            <a:r>
              <a:rPr lang="es-ES" sz="2000" dirty="0"/>
              <a:t>el equipamiento adecuado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9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Difuminados</a:t>
            </a:r>
            <a:endParaRPr lang="es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621694" cy="3733798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Mezcla del </a:t>
            </a:r>
            <a:r>
              <a:rPr lang="es-ES" dirty="0" smtClean="0"/>
              <a:t>Color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Mezcle al menos 100ml para asegurar el ajuste </a:t>
            </a:r>
            <a:r>
              <a:rPr lang="es-ES" dirty="0"/>
              <a:t>del </a:t>
            </a:r>
            <a:r>
              <a:rPr lang="es-ES" dirty="0" smtClean="0"/>
              <a:t>color</a:t>
            </a:r>
          </a:p>
          <a:p>
            <a:pPr marL="525463" lvl="1" indent="-34290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Añada </a:t>
            </a:r>
            <a:r>
              <a:rPr lang="es-ES" dirty="0"/>
              <a:t>de un 20 a un 30% de diluyente a colores metalizados o </a:t>
            </a:r>
            <a:r>
              <a:rPr lang="es-ES" dirty="0" smtClean="0"/>
              <a:t>perlados</a:t>
            </a:r>
          </a:p>
          <a:p>
            <a:pPr marL="525463" lvl="1" indent="-34290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Añada </a:t>
            </a:r>
            <a:r>
              <a:rPr lang="es-ES" dirty="0"/>
              <a:t>un 10% de diluyente en colores </a:t>
            </a:r>
            <a:r>
              <a:rPr lang="es-ES" dirty="0" smtClean="0"/>
              <a:t>sólidos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200" dirty="0"/>
              <a:t> Limpie el panel a fondo con el pre limpiador </a:t>
            </a:r>
            <a:r>
              <a:rPr lang="es-ES" sz="2200" dirty="0" smtClean="0"/>
              <a:t>base agua</a:t>
            </a:r>
          </a:p>
          <a:p>
            <a:pPr marL="525463" lvl="1" indent="-34290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/>
              <a:t>Aplique el producto y seque con un trapo limpio que no deje hilillos </a:t>
            </a:r>
          </a:p>
          <a:p>
            <a:pPr marL="525463" lvl="1" indent="-34290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/>
              <a:t>Pase un paño atrapa polvo y sople el panel antes de </a:t>
            </a:r>
            <a:r>
              <a:rPr lang="es-ES" dirty="0" smtClean="0"/>
              <a:t>pintar</a:t>
            </a:r>
            <a:endParaRPr lang="es-ES" dirty="0"/>
          </a:p>
        </p:txBody>
      </p:sp>
      <p:sp>
        <p:nvSpPr>
          <p:cNvPr id="8" name="Rectángulo redondeado 7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8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smtClean="0">
                <a:latin typeface="Arial" panose="020B0604020202020204" pitchFamily="34" charset="0"/>
                <a:cs typeface="Arial" panose="020B0604020202020204" pitchFamily="34" charset="0"/>
              </a:rPr>
              <a:t>Seguridad Personal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fontAlgn="auto" hangingPunct="1">
              <a:defRPr/>
            </a:pPr>
            <a:r>
              <a:rPr lang="es-ES" dirty="0"/>
              <a:t>En cualquier tarea que realice, </a:t>
            </a:r>
            <a:r>
              <a:rPr lang="es-ES" dirty="0" smtClean="0"/>
              <a:t>tanto en </a:t>
            </a:r>
            <a:r>
              <a:rPr lang="es-ES" dirty="0"/>
              <a:t>casa como en el  trabajo, </a:t>
            </a:r>
            <a:r>
              <a:rPr lang="es-ES" dirty="0" smtClean="0"/>
              <a:t>existen </a:t>
            </a:r>
            <a:r>
              <a:rPr lang="es-ES" dirty="0"/>
              <a:t>4 áreas de riesgo</a:t>
            </a:r>
          </a:p>
          <a:p>
            <a:pPr eaLnBrk="1" fontAlgn="auto" hangingPunct="1">
              <a:defRPr/>
            </a:pPr>
            <a:endParaRPr lang="es-ES" dirty="0"/>
          </a:p>
        </p:txBody>
      </p:sp>
      <p:graphicFrame>
        <p:nvGraphicFramePr>
          <p:cNvPr id="17412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23597162"/>
              </p:ext>
            </p:extLst>
          </p:nvPr>
        </p:nvGraphicFramePr>
        <p:xfrm>
          <a:off x="6376987" y="2211390"/>
          <a:ext cx="1922463" cy="3398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" name="Clip" r:id="rId3" imgW="1155700" imgH="2597150" progId="MS_ClipArt_Gallery.2">
                  <p:embed/>
                </p:oleObj>
              </mc:Choice>
              <mc:Fallback>
                <p:oleObj name="Clip" r:id="rId3" imgW="1155700" imgH="2597150" progId="MS_ClipArt_Gallery.2">
                  <p:embed/>
                  <p:pic>
                    <p:nvPicPr>
                      <p:cNvPr id="17412" name="Object 5">
                        <a:hlinkClick r:id="" action="ppaction://ole?verb=0"/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987" y="2211390"/>
                        <a:ext cx="1922463" cy="3398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4937125" y="2571752"/>
            <a:ext cx="2209800" cy="976313"/>
            <a:chOff x="2200" y="1570"/>
            <a:chExt cx="1392" cy="615"/>
          </a:xfrm>
        </p:grpSpPr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2200" y="1933"/>
              <a:ext cx="65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681" tIns="45341" rIns="90681" bIns="4534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ＭＳ Ｐゴシック" pitchFamily="1" charset="-128"/>
                  <a:cs typeface="+mn-cs"/>
                </a:rPr>
                <a:t>1. Ojos</a:t>
              </a:r>
            </a:p>
          </p:txBody>
        </p:sp>
        <p:sp>
          <p:nvSpPr>
            <p:cNvPr id="17424" name="Line 8"/>
            <p:cNvSpPr>
              <a:spLocks noChangeShapeType="1"/>
            </p:cNvSpPr>
            <p:nvPr/>
          </p:nvSpPr>
          <p:spPr bwMode="auto">
            <a:xfrm flipV="1">
              <a:off x="2835" y="1570"/>
              <a:ext cx="757" cy="454"/>
            </a:xfrm>
            <a:prstGeom prst="line">
              <a:avLst/>
            </a:prstGeom>
            <a:noFill/>
            <a:ln w="28575">
              <a:solidFill>
                <a:srgbClr val="0033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681" tIns="45341" rIns="90681" bIns="45341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7310437" y="3089277"/>
            <a:ext cx="2809875" cy="1179513"/>
            <a:chOff x="2930" y="2524"/>
            <a:chExt cx="1807" cy="732"/>
          </a:xfrm>
        </p:grpSpPr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3579" y="3008"/>
              <a:ext cx="1158" cy="2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0681" tIns="45341" rIns="90681" bIns="4534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ＭＳ Ｐゴシック" pitchFamily="1" charset="-128"/>
                  <a:cs typeface="+mn-cs"/>
                </a:rPr>
                <a:t>2. Inhalación</a:t>
              </a:r>
            </a:p>
          </p:txBody>
        </p:sp>
        <p:sp>
          <p:nvSpPr>
            <p:cNvPr id="17422" name="Line 11"/>
            <p:cNvSpPr>
              <a:spLocks noChangeShapeType="1"/>
            </p:cNvSpPr>
            <p:nvPr/>
          </p:nvSpPr>
          <p:spPr bwMode="auto">
            <a:xfrm rot="-9532402">
              <a:off x="2930" y="2524"/>
              <a:ext cx="882" cy="342"/>
            </a:xfrm>
            <a:prstGeom prst="line">
              <a:avLst/>
            </a:prstGeom>
            <a:noFill/>
            <a:ln w="28575">
              <a:solidFill>
                <a:srgbClr val="003300"/>
              </a:solidFill>
              <a:round/>
              <a:headEnd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681" tIns="45341" rIns="90681" bIns="45341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2"/>
          <p:cNvGrpSpPr>
            <a:grpSpLocks/>
          </p:cNvGrpSpPr>
          <p:nvPr/>
        </p:nvGrpSpPr>
        <p:grpSpPr bwMode="auto">
          <a:xfrm>
            <a:off x="4648200" y="2211390"/>
            <a:ext cx="3760787" cy="3457575"/>
            <a:chOff x="1203" y="2026"/>
            <a:chExt cx="2369" cy="2178"/>
          </a:xfrm>
        </p:grpSpPr>
        <p:sp>
          <p:nvSpPr>
            <p:cNvPr id="17418" name="Freeform 13"/>
            <p:cNvSpPr>
              <a:spLocks/>
            </p:cNvSpPr>
            <p:nvPr/>
          </p:nvSpPr>
          <p:spPr bwMode="auto">
            <a:xfrm>
              <a:off x="2246" y="2026"/>
              <a:ext cx="1326" cy="2178"/>
            </a:xfrm>
            <a:custGeom>
              <a:avLst/>
              <a:gdLst>
                <a:gd name="T0" fmla="*/ 495460 w 944"/>
                <a:gd name="T1" fmla="*/ 0 h 1960"/>
                <a:gd name="T2" fmla="*/ 373867 w 944"/>
                <a:gd name="T3" fmla="*/ 109 h 1960"/>
                <a:gd name="T4" fmla="*/ 303592 w 944"/>
                <a:gd name="T5" fmla="*/ 885 h 1960"/>
                <a:gd name="T6" fmla="*/ 261295 w 944"/>
                <a:gd name="T7" fmla="*/ 1851 h 1960"/>
                <a:gd name="T8" fmla="*/ 225214 w 944"/>
                <a:gd name="T9" fmla="*/ 3699 h 1960"/>
                <a:gd name="T10" fmla="*/ 129084 w 944"/>
                <a:gd name="T11" fmla="*/ 6320 h 1960"/>
                <a:gd name="T12" fmla="*/ 113185 w 944"/>
                <a:gd name="T13" fmla="*/ 6768 h 1960"/>
                <a:gd name="T14" fmla="*/ 85985 w 944"/>
                <a:gd name="T15" fmla="*/ 7081 h 1960"/>
                <a:gd name="T16" fmla="*/ 52404 w 944"/>
                <a:gd name="T17" fmla="*/ 9163 h 1960"/>
                <a:gd name="T18" fmla="*/ 43429 w 944"/>
                <a:gd name="T19" fmla="*/ 13074 h 1960"/>
                <a:gd name="T20" fmla="*/ 164833 w 944"/>
                <a:gd name="T21" fmla="*/ 17863 h 1960"/>
                <a:gd name="T22" fmla="*/ 252915 w 944"/>
                <a:gd name="T23" fmla="*/ 17795 h 1960"/>
                <a:gd name="T24" fmla="*/ 261295 w 944"/>
                <a:gd name="T25" fmla="*/ 17228 h 1960"/>
                <a:gd name="T26" fmla="*/ 276729 w 944"/>
                <a:gd name="T27" fmla="*/ 17558 h 1960"/>
                <a:gd name="T28" fmla="*/ 303592 w 944"/>
                <a:gd name="T29" fmla="*/ 18303 h 1960"/>
                <a:gd name="T30" fmla="*/ 321409 w 944"/>
                <a:gd name="T31" fmla="*/ 18975 h 1960"/>
                <a:gd name="T32" fmla="*/ 276729 w 944"/>
                <a:gd name="T33" fmla="*/ 21588 h 1960"/>
                <a:gd name="T34" fmla="*/ 285357 w 944"/>
                <a:gd name="T35" fmla="*/ 22117 h 1960"/>
                <a:gd name="T36" fmla="*/ 261295 w 944"/>
                <a:gd name="T37" fmla="*/ 22903 h 1960"/>
                <a:gd name="T38" fmla="*/ 243079 w 944"/>
                <a:gd name="T39" fmla="*/ 23550 h 1960"/>
                <a:gd name="T40" fmla="*/ 225214 w 944"/>
                <a:gd name="T41" fmla="*/ 24000 h 1960"/>
                <a:gd name="T42" fmla="*/ 198889 w 944"/>
                <a:gd name="T43" fmla="*/ 25193 h 1960"/>
                <a:gd name="T44" fmla="*/ 225214 w 944"/>
                <a:gd name="T45" fmla="*/ 26397 h 1960"/>
                <a:gd name="T46" fmla="*/ 590515 w 944"/>
                <a:gd name="T47" fmla="*/ 27158 h 1960"/>
                <a:gd name="T48" fmla="*/ 808713 w 944"/>
                <a:gd name="T49" fmla="*/ 26280 h 1960"/>
                <a:gd name="T50" fmla="*/ 860335 w 944"/>
                <a:gd name="T51" fmla="*/ 25084 h 1960"/>
                <a:gd name="T52" fmla="*/ 878309 w 944"/>
                <a:gd name="T53" fmla="*/ 24657 h 1960"/>
                <a:gd name="T54" fmla="*/ 782898 w 944"/>
                <a:gd name="T55" fmla="*/ 18303 h 1960"/>
                <a:gd name="T56" fmla="*/ 791069 w 944"/>
                <a:gd name="T57" fmla="*/ 17444 h 1960"/>
                <a:gd name="T58" fmla="*/ 921118 w 944"/>
                <a:gd name="T59" fmla="*/ 17096 h 1960"/>
                <a:gd name="T60" fmla="*/ 1044566 w 944"/>
                <a:gd name="T61" fmla="*/ 14713 h 1960"/>
                <a:gd name="T62" fmla="*/ 999513 w 944"/>
                <a:gd name="T63" fmla="*/ 11558 h 1960"/>
                <a:gd name="T64" fmla="*/ 956354 w 944"/>
                <a:gd name="T65" fmla="*/ 10053 h 1960"/>
                <a:gd name="T66" fmla="*/ 929734 w 944"/>
                <a:gd name="T67" fmla="*/ 8834 h 1960"/>
                <a:gd name="T68" fmla="*/ 887215 w 944"/>
                <a:gd name="T69" fmla="*/ 5996 h 1960"/>
                <a:gd name="T70" fmla="*/ 817511 w 944"/>
                <a:gd name="T71" fmla="*/ 5022 h 1960"/>
                <a:gd name="T72" fmla="*/ 738682 w 944"/>
                <a:gd name="T73" fmla="*/ 2181 h 1960"/>
                <a:gd name="T74" fmla="*/ 661139 w 944"/>
                <a:gd name="T75" fmla="*/ 1620 h 1960"/>
                <a:gd name="T76" fmla="*/ 583179 w 944"/>
                <a:gd name="T77" fmla="*/ 538 h 1960"/>
                <a:gd name="T78" fmla="*/ 538321 w 944"/>
                <a:gd name="T79" fmla="*/ 109 h 1960"/>
                <a:gd name="T80" fmla="*/ 495460 w 944"/>
                <a:gd name="T81" fmla="*/ 0 h 19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944"/>
                <a:gd name="T124" fmla="*/ 0 h 1960"/>
                <a:gd name="T125" fmla="*/ 944 w 944"/>
                <a:gd name="T126" fmla="*/ 1960 h 19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944" h="1960">
                  <a:moveTo>
                    <a:pt x="448" y="0"/>
                  </a:moveTo>
                  <a:cubicBezTo>
                    <a:pt x="411" y="3"/>
                    <a:pt x="374" y="2"/>
                    <a:pt x="338" y="8"/>
                  </a:cubicBezTo>
                  <a:cubicBezTo>
                    <a:pt x="313" y="12"/>
                    <a:pt x="295" y="49"/>
                    <a:pt x="275" y="63"/>
                  </a:cubicBezTo>
                  <a:cubicBezTo>
                    <a:pt x="259" y="86"/>
                    <a:pt x="251" y="110"/>
                    <a:pt x="236" y="134"/>
                  </a:cubicBezTo>
                  <a:cubicBezTo>
                    <a:pt x="228" y="181"/>
                    <a:pt x="219" y="222"/>
                    <a:pt x="204" y="267"/>
                  </a:cubicBezTo>
                  <a:cubicBezTo>
                    <a:pt x="176" y="348"/>
                    <a:pt x="183" y="392"/>
                    <a:pt x="117" y="456"/>
                  </a:cubicBezTo>
                  <a:cubicBezTo>
                    <a:pt x="112" y="467"/>
                    <a:pt x="109" y="478"/>
                    <a:pt x="102" y="488"/>
                  </a:cubicBezTo>
                  <a:cubicBezTo>
                    <a:pt x="96" y="497"/>
                    <a:pt x="83" y="501"/>
                    <a:pt x="78" y="511"/>
                  </a:cubicBezTo>
                  <a:cubicBezTo>
                    <a:pt x="60" y="551"/>
                    <a:pt x="53" y="619"/>
                    <a:pt x="47" y="661"/>
                  </a:cubicBezTo>
                  <a:cubicBezTo>
                    <a:pt x="44" y="755"/>
                    <a:pt x="43" y="850"/>
                    <a:pt x="39" y="944"/>
                  </a:cubicBezTo>
                  <a:cubicBezTo>
                    <a:pt x="34" y="1060"/>
                    <a:pt x="0" y="1247"/>
                    <a:pt x="149" y="1290"/>
                  </a:cubicBezTo>
                  <a:cubicBezTo>
                    <a:pt x="175" y="1288"/>
                    <a:pt x="205" y="1296"/>
                    <a:pt x="228" y="1283"/>
                  </a:cubicBezTo>
                  <a:cubicBezTo>
                    <a:pt x="240" y="1277"/>
                    <a:pt x="225" y="1251"/>
                    <a:pt x="236" y="1243"/>
                  </a:cubicBezTo>
                  <a:cubicBezTo>
                    <a:pt x="244" y="1238"/>
                    <a:pt x="247" y="1259"/>
                    <a:pt x="251" y="1267"/>
                  </a:cubicBezTo>
                  <a:cubicBezTo>
                    <a:pt x="260" y="1285"/>
                    <a:pt x="267" y="1303"/>
                    <a:pt x="275" y="1322"/>
                  </a:cubicBezTo>
                  <a:cubicBezTo>
                    <a:pt x="281" y="1337"/>
                    <a:pt x="291" y="1369"/>
                    <a:pt x="291" y="1369"/>
                  </a:cubicBezTo>
                  <a:cubicBezTo>
                    <a:pt x="284" y="1435"/>
                    <a:pt x="282" y="1498"/>
                    <a:pt x="251" y="1558"/>
                  </a:cubicBezTo>
                  <a:cubicBezTo>
                    <a:pt x="254" y="1571"/>
                    <a:pt x="259" y="1584"/>
                    <a:pt x="259" y="1597"/>
                  </a:cubicBezTo>
                  <a:cubicBezTo>
                    <a:pt x="259" y="1634"/>
                    <a:pt x="248" y="1623"/>
                    <a:pt x="236" y="1652"/>
                  </a:cubicBezTo>
                  <a:cubicBezTo>
                    <a:pt x="229" y="1667"/>
                    <a:pt x="228" y="1685"/>
                    <a:pt x="220" y="1700"/>
                  </a:cubicBezTo>
                  <a:cubicBezTo>
                    <a:pt x="215" y="1710"/>
                    <a:pt x="209" y="1721"/>
                    <a:pt x="204" y="1731"/>
                  </a:cubicBezTo>
                  <a:cubicBezTo>
                    <a:pt x="186" y="1802"/>
                    <a:pt x="195" y="1773"/>
                    <a:pt x="180" y="1818"/>
                  </a:cubicBezTo>
                  <a:cubicBezTo>
                    <a:pt x="185" y="1857"/>
                    <a:pt x="178" y="1878"/>
                    <a:pt x="204" y="1904"/>
                  </a:cubicBezTo>
                  <a:cubicBezTo>
                    <a:pt x="262" y="1960"/>
                    <a:pt x="482" y="1957"/>
                    <a:pt x="534" y="1959"/>
                  </a:cubicBezTo>
                  <a:cubicBezTo>
                    <a:pt x="606" y="1954"/>
                    <a:pt x="676" y="1951"/>
                    <a:pt x="731" y="1896"/>
                  </a:cubicBezTo>
                  <a:cubicBezTo>
                    <a:pt x="748" y="1879"/>
                    <a:pt x="774" y="1818"/>
                    <a:pt x="778" y="1810"/>
                  </a:cubicBezTo>
                  <a:cubicBezTo>
                    <a:pt x="783" y="1799"/>
                    <a:pt x="794" y="1778"/>
                    <a:pt x="794" y="1778"/>
                  </a:cubicBezTo>
                  <a:cubicBezTo>
                    <a:pt x="817" y="1643"/>
                    <a:pt x="815" y="1433"/>
                    <a:pt x="708" y="1322"/>
                  </a:cubicBezTo>
                  <a:cubicBezTo>
                    <a:pt x="710" y="1301"/>
                    <a:pt x="703" y="1276"/>
                    <a:pt x="715" y="1259"/>
                  </a:cubicBezTo>
                  <a:cubicBezTo>
                    <a:pt x="727" y="1242"/>
                    <a:pt x="828" y="1236"/>
                    <a:pt x="833" y="1235"/>
                  </a:cubicBezTo>
                  <a:cubicBezTo>
                    <a:pt x="894" y="1197"/>
                    <a:pt x="913" y="1124"/>
                    <a:pt x="944" y="1062"/>
                  </a:cubicBezTo>
                  <a:cubicBezTo>
                    <a:pt x="938" y="948"/>
                    <a:pt x="938" y="922"/>
                    <a:pt x="904" y="834"/>
                  </a:cubicBezTo>
                  <a:cubicBezTo>
                    <a:pt x="889" y="795"/>
                    <a:pt x="890" y="760"/>
                    <a:pt x="865" y="724"/>
                  </a:cubicBezTo>
                  <a:cubicBezTo>
                    <a:pt x="858" y="695"/>
                    <a:pt x="848" y="666"/>
                    <a:pt x="841" y="637"/>
                  </a:cubicBezTo>
                  <a:cubicBezTo>
                    <a:pt x="839" y="590"/>
                    <a:pt x="872" y="456"/>
                    <a:pt x="802" y="433"/>
                  </a:cubicBezTo>
                  <a:cubicBezTo>
                    <a:pt x="779" y="410"/>
                    <a:pt x="763" y="385"/>
                    <a:pt x="739" y="362"/>
                  </a:cubicBezTo>
                  <a:cubicBezTo>
                    <a:pt x="728" y="320"/>
                    <a:pt x="713" y="186"/>
                    <a:pt x="668" y="157"/>
                  </a:cubicBezTo>
                  <a:cubicBezTo>
                    <a:pt x="644" y="142"/>
                    <a:pt x="621" y="134"/>
                    <a:pt x="597" y="118"/>
                  </a:cubicBezTo>
                  <a:cubicBezTo>
                    <a:pt x="576" y="84"/>
                    <a:pt x="565" y="52"/>
                    <a:pt x="527" y="39"/>
                  </a:cubicBezTo>
                  <a:cubicBezTo>
                    <a:pt x="509" y="13"/>
                    <a:pt x="518" y="16"/>
                    <a:pt x="487" y="8"/>
                  </a:cubicBezTo>
                  <a:cubicBezTo>
                    <a:pt x="474" y="5"/>
                    <a:pt x="448" y="0"/>
                    <a:pt x="448" y="0"/>
                  </a:cubicBezTo>
                  <a:close/>
                </a:path>
              </a:pathLst>
            </a:custGeom>
            <a:noFill/>
            <a:ln w="381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681" tIns="45341" rIns="90681" bIns="45341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1203" y="3296"/>
              <a:ext cx="58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0681" tIns="45341" rIns="90681" bIns="4534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1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rial" charset="0"/>
                  <a:ea typeface="ＭＳ Ｐゴシック" pitchFamily="1" charset="-128"/>
                  <a:cs typeface="+mn-cs"/>
                </a:rPr>
                <a:t>3. Piel</a:t>
              </a:r>
            </a:p>
          </p:txBody>
        </p:sp>
        <p:sp>
          <p:nvSpPr>
            <p:cNvPr id="17420" name="Line 15"/>
            <p:cNvSpPr>
              <a:spLocks noChangeShapeType="1"/>
            </p:cNvSpPr>
            <p:nvPr/>
          </p:nvSpPr>
          <p:spPr bwMode="auto">
            <a:xfrm flipV="1">
              <a:off x="1793" y="3239"/>
              <a:ext cx="664" cy="148"/>
            </a:xfrm>
            <a:prstGeom prst="line">
              <a:avLst/>
            </a:prstGeom>
            <a:noFill/>
            <a:ln w="28575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lIns="90681" tIns="45341" rIns="90681" bIns="45341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8408987" y="2571752"/>
            <a:ext cx="12636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681" tIns="45341" rIns="90681" bIns="4534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charset="0"/>
                <a:ea typeface="ＭＳ Ｐゴシック" pitchFamily="1" charset="-128"/>
                <a:cs typeface="+mn-cs"/>
              </a:rPr>
              <a:t>4. Ingerir</a:t>
            </a:r>
          </a:p>
        </p:txBody>
      </p:sp>
      <p:sp>
        <p:nvSpPr>
          <p:cNvPr id="17417" name="Line 11"/>
          <p:cNvSpPr>
            <a:spLocks noChangeShapeType="1"/>
          </p:cNvSpPr>
          <p:nvPr/>
        </p:nvSpPr>
        <p:spPr bwMode="auto">
          <a:xfrm rot="12067598" flipV="1">
            <a:off x="7392987" y="2613027"/>
            <a:ext cx="1004888" cy="254000"/>
          </a:xfrm>
          <a:prstGeom prst="line">
            <a:avLst/>
          </a:prstGeom>
          <a:noFill/>
          <a:ln w="28575">
            <a:solidFill>
              <a:srgbClr val="0033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681" tIns="45341" rIns="90681" bIns="45341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831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Difuminados</a:t>
            </a:r>
            <a:endParaRPr lang="es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621694" cy="3733798"/>
          </a:xfrm>
        </p:spPr>
        <p:txBody>
          <a:bodyPr/>
          <a:lstStyle/>
          <a:p>
            <a:pPr marL="525463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/>
              <a:t>Aplique hasta conseguir cubrición </a:t>
            </a:r>
            <a:r>
              <a:rPr lang="es-ES" dirty="0" smtClean="0"/>
              <a:t>usando </a:t>
            </a:r>
            <a:r>
              <a:rPr lang="es-ES" dirty="0"/>
              <a:t>manos ligeras, y extendiendo cada mano más allá de los límites de la anterior.</a:t>
            </a:r>
          </a:p>
          <a:p>
            <a:pPr marL="525463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Baje </a:t>
            </a:r>
            <a:r>
              <a:rPr lang="es-ES" dirty="0"/>
              <a:t>la presión hasta los 1.5 Bar (20 psi) de entrada</a:t>
            </a:r>
          </a:p>
          <a:p>
            <a:pPr marL="525463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Difumine </a:t>
            </a:r>
            <a:r>
              <a:rPr lang="es-ES" dirty="0"/>
              <a:t>sobre el borde de la reparación haciendo movimientos de arco con la mano y sin soltar el gatillo de la pistola.</a:t>
            </a:r>
          </a:p>
          <a:p>
            <a:pPr marL="525463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Evaporar completamente </a:t>
            </a:r>
            <a:r>
              <a:rPr lang="es-ES" dirty="0"/>
              <a:t>el color antes de aplicar el barniz.  </a:t>
            </a:r>
          </a:p>
          <a:p>
            <a:pPr marL="525463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En caso necesario </a:t>
            </a:r>
            <a:r>
              <a:rPr lang="es-ES" dirty="0"/>
              <a:t>pasar un atrapa polvos cuidadosamente sobre el color antes de barnizar. 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4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Difuminados</a:t>
            </a:r>
            <a:endParaRPr lang="es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621694" cy="3733798"/>
          </a:xfrm>
        </p:spPr>
        <p:txBody>
          <a:bodyPr/>
          <a:lstStyle/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/>
              <a:t>Exponer a infrarrojos de onda corta el color durante 3 min. en posición “flash-off” (evaporación) a una distancia de entre 1 a 1,5 m.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Es </a:t>
            </a:r>
            <a:r>
              <a:rPr lang="es-ES" dirty="0"/>
              <a:t>especialmente importante para colores oscuros y perlados.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Si </a:t>
            </a:r>
            <a:r>
              <a:rPr lang="es-ES" dirty="0"/>
              <a:t>se ha de secar el barniz con IR, asegúrese de que cada una de las capas del proceso ha sido secada también con IR.  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Pase </a:t>
            </a:r>
            <a:r>
              <a:rPr lang="es-ES" dirty="0"/>
              <a:t>un atrapa polvo a todo el área antes de barnizar</a:t>
            </a:r>
            <a:r>
              <a:rPr lang="es-ES" dirty="0" smtClean="0"/>
              <a:t>.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/>
              <a:t>Para algunos colores difíciles puede ser necesario preparar algo de básico E010 y diluirlo al 30% con 9910 / 9940.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Añádalo </a:t>
            </a:r>
            <a:r>
              <a:rPr lang="es-ES" dirty="0"/>
              <a:t>al color </a:t>
            </a:r>
            <a:r>
              <a:rPr lang="es-ES" dirty="0" err="1"/>
              <a:t>Aquamax</a:t>
            </a:r>
            <a:r>
              <a:rPr lang="es-ES" dirty="0"/>
              <a:t> Extra ya diluido en una proporción de 1:1 para difuminarlo sobre el borde de la zona reparada.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endParaRPr lang="es-ES" dirty="0"/>
          </a:p>
        </p:txBody>
      </p:sp>
      <p:sp>
        <p:nvSpPr>
          <p:cNvPr id="8" name="Rectángulo redondeado 7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2"/>
          <a:srcRect l="13434" r="11772"/>
          <a:stretch/>
        </p:blipFill>
        <p:spPr>
          <a:xfrm>
            <a:off x="8686800" y="1828800"/>
            <a:ext cx="2819400" cy="251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20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del compartimento del motor (bajo capó</a:t>
            </a:r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621694" cy="3733798"/>
          </a:xfrm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es-ES" dirty="0"/>
              <a:t>Existen tres tipos de acabados para interiores</a:t>
            </a:r>
            <a:r>
              <a:rPr lang="es-ES" dirty="0" smtClean="0"/>
              <a:t>:</a:t>
            </a:r>
            <a:endParaRPr lang="es-ES" dirty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Tipo </a:t>
            </a:r>
            <a:r>
              <a:rPr lang="es-ES" dirty="0" smtClean="0"/>
              <a:t>1: </a:t>
            </a:r>
            <a:endParaRPr lang="es-ES" dirty="0"/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Mismo </a:t>
            </a:r>
            <a:r>
              <a:rPr lang="es-ES" dirty="0"/>
              <a:t>color brillante en el interior y en el exterior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Pueden </a:t>
            </a:r>
            <a:r>
              <a:rPr lang="es-ES" dirty="0"/>
              <a:t>ser colores sólidos o </a:t>
            </a:r>
            <a:r>
              <a:rPr lang="es-ES" dirty="0" smtClean="0"/>
              <a:t>metalizados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Tipo </a:t>
            </a:r>
            <a:r>
              <a:rPr lang="es-ES" dirty="0" smtClean="0"/>
              <a:t>2</a:t>
            </a:r>
            <a:r>
              <a:rPr lang="es-ES" dirty="0"/>
              <a:t>: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/>
              <a:t>Mismo color, mate en el interior y brillante en el exterior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/>
              <a:t>Pueden ser colores sólidos  o metalizados</a:t>
            </a:r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/>
              <a:t>Tipo </a:t>
            </a:r>
            <a:r>
              <a:rPr lang="es-ES" dirty="0" smtClean="0"/>
              <a:t>3</a:t>
            </a:r>
            <a:r>
              <a:rPr lang="es-ES" dirty="0"/>
              <a:t>: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/>
              <a:t>Colores mates en el interior y distintos brillos en el exterior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/>
              <a:t>Normalmente un color sólido concreto (imprimación OEM)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dirty="0" smtClean="0"/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dirty="0" smtClean="0"/>
          </a:p>
          <a:p>
            <a:pPr algn="just">
              <a:spcAft>
                <a:spcPts val="600"/>
              </a:spcAft>
            </a:pPr>
            <a:endParaRPr lang="es-ES" dirty="0"/>
          </a:p>
        </p:txBody>
      </p:sp>
      <p:sp>
        <p:nvSpPr>
          <p:cNvPr id="8" name="Rectángulo redondeado 7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133600"/>
            <a:ext cx="2854362" cy="190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del compartimento del motor (bajo capó</a:t>
            </a:r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164494" cy="3733798"/>
          </a:xfrm>
        </p:spPr>
        <p:txBody>
          <a:bodyPr/>
          <a:lstStyle/>
          <a:p>
            <a:pPr algn="just">
              <a:spcAft>
                <a:spcPts val="600"/>
              </a:spcAft>
            </a:pPr>
            <a:r>
              <a:rPr lang="es-ES" dirty="0"/>
              <a:t>Los procesos de reparación convencionales para zonas interiores: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Requieren </a:t>
            </a:r>
            <a:r>
              <a:rPr lang="es-ES" dirty="0"/>
              <a:t>mucho tiempo y son costosos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Presentan </a:t>
            </a:r>
            <a:r>
              <a:rPr lang="es-ES" dirty="0"/>
              <a:t>complicaciones para los pintores: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La </a:t>
            </a:r>
            <a:r>
              <a:rPr lang="es-ES" dirty="0"/>
              <a:t>reparación puede obligar a realizar dos ajustes de color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/>
              <a:t>A menudo la zona interior requiere estufado para enmascarar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/>
              <a:t>El pintor tiene que pensar en el orden de ejecución</a:t>
            </a:r>
            <a:r>
              <a:rPr lang="es-ES" dirty="0" smtClean="0"/>
              <a:t>.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ES" dirty="0" smtClean="0"/>
          </a:p>
          <a:p>
            <a:pPr algn="just">
              <a:spcAft>
                <a:spcPts val="600"/>
              </a:spcAft>
            </a:pPr>
            <a:endParaRPr lang="es-ES" dirty="0"/>
          </a:p>
        </p:txBody>
      </p:sp>
      <p:sp>
        <p:nvSpPr>
          <p:cNvPr id="8" name="Rectángulo redondeado 7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 smtClean="0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 Extra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133600"/>
            <a:ext cx="2854362" cy="190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</a:t>
            </a:r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altLang="es-ES" sz="20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ompartimento </a:t>
            </a: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motor (bajo capó</a:t>
            </a:r>
            <a:r>
              <a:rPr lang="es-ES" altLang="es-ES" sz="2000" b="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altLang="es-ES" sz="2800" b="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6783494" cy="3733798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Simplifica el procedimiento de identificación de colores interiores 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Simplifica </a:t>
            </a:r>
            <a:r>
              <a:rPr lang="es-ES" dirty="0"/>
              <a:t>el proceso de reparación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Acelera </a:t>
            </a:r>
            <a:r>
              <a:rPr lang="es-ES" dirty="0"/>
              <a:t>la reparación</a:t>
            </a:r>
          </a:p>
        </p:txBody>
      </p:sp>
      <p:sp>
        <p:nvSpPr>
          <p:cNvPr id="8" name="Rectángulo redondeado 7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Compartimento del motor (bajo capó)</a:t>
            </a:r>
          </a:p>
        </p:txBody>
      </p:sp>
      <p:pic>
        <p:nvPicPr>
          <p:cNvPr id="6" name="Picture 7" descr="en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676402"/>
            <a:ext cx="2362200" cy="2530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04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</a:t>
            </a:r>
            <a:b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Compartimento del motor (bajo capó)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3"/>
            <a:ext cx="6783494" cy="1600198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s-ES" dirty="0"/>
              <a:t>Sistema de reparación interior </a:t>
            </a:r>
            <a:r>
              <a:rPr lang="es-ES" dirty="0" smtClean="0"/>
              <a:t>- </a:t>
            </a:r>
            <a:r>
              <a:rPr lang="es-ES" b="1" dirty="0" smtClean="0"/>
              <a:t>Tipo 1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La </a:t>
            </a:r>
            <a:r>
              <a:rPr lang="es-ES" dirty="0"/>
              <a:t>zona interior tiene </a:t>
            </a:r>
            <a:r>
              <a:rPr lang="es-ES" dirty="0" smtClean="0"/>
              <a:t>exactamente </a:t>
            </a:r>
            <a:r>
              <a:rPr lang="es-ES" dirty="0"/>
              <a:t>el </a:t>
            </a:r>
            <a:r>
              <a:rPr lang="es-ES" dirty="0" smtClean="0"/>
              <a:t>mismo acabado </a:t>
            </a:r>
            <a:r>
              <a:rPr lang="es-ES" dirty="0"/>
              <a:t>que la </a:t>
            </a:r>
            <a:r>
              <a:rPr lang="es-ES" dirty="0" smtClean="0"/>
              <a:t>exterior</a:t>
            </a:r>
          </a:p>
        </p:txBody>
      </p:sp>
      <p:pic>
        <p:nvPicPr>
          <p:cNvPr id="9" name="Picture 6" descr="Chart Typ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676402"/>
            <a:ext cx="3608387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ángulo redondeado 9"/>
          <p:cNvSpPr/>
          <p:nvPr/>
        </p:nvSpPr>
        <p:spPr>
          <a:xfrm>
            <a:off x="990600" y="3841972"/>
            <a:ext cx="3644423" cy="698055"/>
          </a:xfrm>
          <a:prstGeom prst="roundRect">
            <a:avLst/>
          </a:prstGeom>
          <a:solidFill>
            <a:srgbClr val="D01C12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Tiempo ahorrado: 23 minutos</a:t>
            </a:r>
          </a:p>
        </p:txBody>
      </p:sp>
      <p:pic>
        <p:nvPicPr>
          <p:cNvPr id="11" name="Picture 8" descr="EB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223" y="3200399"/>
            <a:ext cx="2014779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57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 Typ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1653383"/>
            <a:ext cx="3681443" cy="288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</a:t>
            </a:r>
            <a:b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Compartimento del motor (bajo capó)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6783494" cy="2362197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s-ES" dirty="0"/>
              <a:t>Sistema de reparación interior </a:t>
            </a:r>
            <a:r>
              <a:rPr lang="es-ES" dirty="0" smtClean="0"/>
              <a:t>- </a:t>
            </a:r>
            <a:r>
              <a:rPr lang="es-ES" b="1" dirty="0" smtClean="0"/>
              <a:t>Tipo 2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La zona interior es una versión mate de la </a:t>
            </a:r>
            <a:r>
              <a:rPr lang="es-ES" dirty="0" smtClean="0"/>
              <a:t>exterior</a:t>
            </a:r>
          </a:p>
          <a:p>
            <a:pPr marL="525463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altLang="es-ES" dirty="0"/>
              <a:t>El </a:t>
            </a:r>
            <a:r>
              <a:rPr lang="es-ES" altLang="es-ES" dirty="0" smtClean="0"/>
              <a:t>sistema </a:t>
            </a:r>
            <a:r>
              <a:rPr lang="es-ES" altLang="es-ES" dirty="0"/>
              <a:t>de reparación interior al agua permite reparar colores metalizados</a:t>
            </a:r>
          </a:p>
          <a:p>
            <a:pPr marL="525463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20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990600" y="4419600"/>
            <a:ext cx="3644423" cy="698055"/>
          </a:xfrm>
          <a:prstGeom prst="roundRect">
            <a:avLst/>
          </a:prstGeom>
          <a:solidFill>
            <a:srgbClr val="D01C12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Tiempo ahorrado: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32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minutos</a:t>
            </a:r>
          </a:p>
        </p:txBody>
      </p:sp>
    </p:spTree>
    <p:extLst>
      <p:ext uri="{BB962C8B-B14F-4D97-AF65-F5344CB8AC3E}">
        <p14:creationId xmlns:p14="http://schemas.microsoft.com/office/powerpoint/2010/main" val="191718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Chart Typ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799" y="1676402"/>
            <a:ext cx="3654487" cy="28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</a:t>
            </a:r>
            <a:b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Compartimento del motor (bajo capó)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6783494" cy="2590798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s-ES" dirty="0"/>
              <a:t>Sistema de reparación interior </a:t>
            </a:r>
            <a:r>
              <a:rPr lang="es-ES" dirty="0" smtClean="0"/>
              <a:t>- </a:t>
            </a:r>
            <a:r>
              <a:rPr lang="es-ES" b="1" dirty="0" smtClean="0"/>
              <a:t>Tipo 3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La zona interior es de color sólido, a diferencia del exterior</a:t>
            </a:r>
          </a:p>
          <a:p>
            <a:pPr marL="525463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altLang="es-ES" dirty="0"/>
              <a:t>El </a:t>
            </a:r>
            <a:r>
              <a:rPr lang="es-ES" altLang="es-ES" dirty="0" smtClean="0"/>
              <a:t>sistema </a:t>
            </a:r>
            <a:r>
              <a:rPr lang="es-ES" altLang="es-ES" dirty="0"/>
              <a:t>de reparación interior al agua permite la reparación de colores metalizados</a:t>
            </a:r>
          </a:p>
          <a:p>
            <a:pPr marL="525463" lvl="1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2000" dirty="0"/>
          </a:p>
        </p:txBody>
      </p:sp>
      <p:sp>
        <p:nvSpPr>
          <p:cNvPr id="10" name="Rectángulo redondeado 9"/>
          <p:cNvSpPr/>
          <p:nvPr/>
        </p:nvSpPr>
        <p:spPr>
          <a:xfrm>
            <a:off x="990600" y="4419600"/>
            <a:ext cx="3644423" cy="698055"/>
          </a:xfrm>
          <a:prstGeom prst="roundRect">
            <a:avLst/>
          </a:prstGeom>
          <a:solidFill>
            <a:srgbClr val="D01C12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Tiempo ahorrado: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31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minutos</a:t>
            </a:r>
          </a:p>
        </p:txBody>
      </p:sp>
    </p:spTree>
    <p:extLst>
      <p:ext uri="{BB962C8B-B14F-4D97-AF65-F5344CB8AC3E}">
        <p14:creationId xmlns:p14="http://schemas.microsoft.com/office/powerpoint/2010/main" val="158978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</a:t>
            </a:r>
            <a:b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Compartimento del motor (bajo capó)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6783494" cy="3886198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s-ES" dirty="0" smtClean="0"/>
              <a:t>El </a:t>
            </a:r>
            <a:r>
              <a:rPr lang="es-ES" dirty="0"/>
              <a:t>proceso consta de 4 sencillos pasos: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s-ES" dirty="0" smtClean="0"/>
              <a:t>Mezclar el color con </a:t>
            </a:r>
            <a:r>
              <a:rPr lang="es-ES" dirty="0"/>
              <a:t>un catalizador que permite el </a:t>
            </a:r>
            <a:r>
              <a:rPr lang="es-ES" dirty="0" smtClean="0"/>
              <a:t>curado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</a:t>
            </a:r>
            <a:r>
              <a:rPr lang="es-ES" dirty="0"/>
              <a:t>como </a:t>
            </a:r>
            <a:r>
              <a:rPr lang="es-ES" dirty="0" smtClean="0"/>
              <a:t>un </a:t>
            </a:r>
            <a:r>
              <a:rPr lang="es-ES" dirty="0"/>
              <a:t>producto de dos componentes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s-ES" dirty="0" smtClean="0"/>
              <a:t>Aplicar después tanto </a:t>
            </a:r>
            <a:r>
              <a:rPr lang="es-ES" dirty="0"/>
              <a:t>en el interior como en el exterior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s-ES" dirty="0"/>
              <a:t>Dejar evaporar (como con una imprimación húmedo sobre húmedo normal)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s-ES" dirty="0"/>
              <a:t>Aplicar el color externo normalmente y aplicar barniz </a:t>
            </a:r>
            <a:r>
              <a:rPr lang="es-ES" dirty="0" smtClean="0"/>
              <a:t>UHS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altLang="es-ES" dirty="0" smtClean="0"/>
              <a:t>La </a:t>
            </a:r>
            <a:r>
              <a:rPr lang="es-ES" altLang="es-ES" dirty="0"/>
              <a:t>reparación está lista para el estufado</a:t>
            </a:r>
            <a:endParaRPr lang="es-ES" dirty="0"/>
          </a:p>
        </p:txBody>
      </p:sp>
      <p:sp>
        <p:nvSpPr>
          <p:cNvPr id="8" name="Rectángulo redondeado 7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Compartimento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del motor (bajo capó)</a:t>
            </a:r>
          </a:p>
        </p:txBody>
      </p:sp>
      <p:pic>
        <p:nvPicPr>
          <p:cNvPr id="6" name="Picture 7" descr="en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676402"/>
            <a:ext cx="2362200" cy="2530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23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</a:t>
            </a:r>
            <a:b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Compartimento del motor (bajo capó)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818782" cy="3886198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s-ES" dirty="0"/>
              <a:t>Compuesto por dos nuevos </a:t>
            </a:r>
            <a:r>
              <a:rPr lang="es-ES" dirty="0" smtClean="0"/>
              <a:t>productos:</a:t>
            </a:r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2000" dirty="0" smtClean="0"/>
              <a:t>Convertidor </a:t>
            </a:r>
            <a:r>
              <a:rPr lang="es-ES" sz="2000" dirty="0"/>
              <a:t>al agua 1.978.0050 </a:t>
            </a:r>
            <a:r>
              <a:rPr lang="es-ES" sz="2000" dirty="0">
                <a:sym typeface="Wingdings" panose="05000000000000000000" pitchFamily="2" charset="2"/>
              </a:rPr>
              <a:t> </a:t>
            </a:r>
            <a:r>
              <a:rPr lang="es-ES" sz="2000" dirty="0"/>
              <a:t>compartimientos de motor 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Convertidor </a:t>
            </a:r>
            <a:r>
              <a:rPr lang="es-ES" dirty="0"/>
              <a:t>integrado en el sistema </a:t>
            </a:r>
            <a:r>
              <a:rPr lang="es-ES" dirty="0" err="1"/>
              <a:t>Aquamax</a:t>
            </a:r>
            <a:r>
              <a:rPr lang="es-ES" dirty="0"/>
              <a:t> Extra</a:t>
            </a:r>
          </a:p>
          <a:p>
            <a:pPr marL="525463" lvl="1" indent="-3429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/>
              <a:t>Se añade a la mezcla de color como si se tratara de un tinte </a:t>
            </a:r>
            <a:r>
              <a:rPr lang="es-ES" dirty="0" smtClean="0"/>
              <a:t>más</a:t>
            </a:r>
            <a:endParaRPr lang="es-ES" dirty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Activador 1.960.0300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Utilizar en </a:t>
            </a:r>
            <a:r>
              <a:rPr lang="es-ES" dirty="0"/>
              <a:t>el color interior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para </a:t>
            </a:r>
            <a:r>
              <a:rPr lang="es-ES" dirty="0"/>
              <a:t>crear una mezcla lista al uso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/>
              <a:t>Cataliza el color creando una película resistente y duradera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/>
              <a:t>A</a:t>
            </a:r>
            <a:r>
              <a:rPr lang="es-ES" dirty="0" smtClean="0"/>
              <a:t>ñadirse </a:t>
            </a:r>
            <a:r>
              <a:rPr lang="es-ES" dirty="0"/>
              <a:t>justo antes de la aplicación, ya que tiene una vida útil equivalente a la de cualquier otro producto 2K</a:t>
            </a:r>
          </a:p>
          <a:p>
            <a:pPr algn="just">
              <a:spcAft>
                <a:spcPts val="600"/>
              </a:spcAft>
            </a:pPr>
            <a:endParaRPr lang="es-ES" dirty="0"/>
          </a:p>
          <a:p>
            <a:pPr algn="just">
              <a:spcAft>
                <a:spcPts val="600"/>
              </a:spcAft>
            </a:pPr>
            <a:endParaRPr lang="es-ES" dirty="0"/>
          </a:p>
        </p:txBody>
      </p:sp>
      <p:sp>
        <p:nvSpPr>
          <p:cNvPr id="8" name="Rectángulo redondeado 7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Compartimento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del motor (bajo capó)</a:t>
            </a:r>
          </a:p>
        </p:txBody>
      </p:sp>
      <p:pic>
        <p:nvPicPr>
          <p:cNvPr id="6" name="Picture 7" descr="en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676402"/>
            <a:ext cx="2362200" cy="2530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673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smtClean="0">
                <a:latin typeface="Arial" panose="020B0604020202020204" pitchFamily="34" charset="0"/>
                <a:cs typeface="Arial" panose="020B0604020202020204" pitchFamily="34" charset="0"/>
              </a:rPr>
              <a:t>Ojos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fontAlgn="auto" hangingPunct="1">
              <a:defRPr/>
            </a:pPr>
            <a:r>
              <a:rPr lang="es-ES" dirty="0" smtClean="0"/>
              <a:t>Procedimientos</a:t>
            </a:r>
          </a:p>
          <a:p>
            <a:pPr marL="354013" lvl="1" indent="-260350" algn="just" eaLnBrk="1" fontAlgn="auto" hangingPunct="1">
              <a:lnSpc>
                <a:spcPct val="190000"/>
              </a:lnSpc>
              <a:buFont typeface="Arial" panose="020B0604020202020204" pitchFamily="34" charset="0"/>
              <a:buChar char="•"/>
              <a:defRPr/>
            </a:pPr>
            <a:r>
              <a:rPr lang="es-ES" altLang="es-ES" noProof="1">
                <a:latin typeface="Arial" panose="020B0604020202020204" pitchFamily="34" charset="0"/>
                <a:cs typeface="Arial" panose="020B0604020202020204" pitchFamily="34" charset="0"/>
              </a:rPr>
              <a:t>Utilice gafas de seguridad al manipular pintura</a:t>
            </a:r>
          </a:p>
          <a:p>
            <a:pPr marL="354013" lvl="1" indent="-260350" algn="just" eaLnBrk="1" fontAlgn="auto" hangingPunct="1">
              <a:lnSpc>
                <a:spcPct val="190000"/>
              </a:lnSpc>
              <a:buFont typeface="Arial" panose="020B0604020202020204" pitchFamily="34" charset="0"/>
              <a:buChar char="•"/>
              <a:defRPr/>
            </a:pPr>
            <a:r>
              <a:rPr lang="es-ES" altLang="es-ES" noProof="1">
                <a:latin typeface="Arial" panose="020B0604020202020204" pitchFamily="34" charset="0"/>
                <a:cs typeface="Arial" panose="020B0604020202020204" pitchFamily="34" charset="0"/>
              </a:rPr>
              <a:t>Utilice gafas protectotas al realizar tareas de limpieza de equipos </a:t>
            </a:r>
          </a:p>
          <a:p>
            <a:pPr marL="354013" lvl="1" indent="-260350" algn="just" eaLnBrk="1" fontAlgn="auto" hangingPunct="1">
              <a:lnSpc>
                <a:spcPct val="190000"/>
              </a:lnSpc>
              <a:buFont typeface="Arial" panose="020B0604020202020204" pitchFamily="34" charset="0"/>
              <a:buChar char="•"/>
              <a:defRPr/>
            </a:pPr>
            <a:r>
              <a:rPr lang="es-ES" altLang="es-ES" noProof="1">
                <a:latin typeface="Arial" panose="020B0604020202020204" pitchFamily="34" charset="0"/>
                <a:cs typeface="Arial" panose="020B0604020202020204" pitchFamily="34" charset="0"/>
              </a:rPr>
              <a:t>En caso de salpicadura, aclare los ojos con abundante agua </a:t>
            </a:r>
          </a:p>
          <a:p>
            <a:pPr marL="354013" lvl="1" indent="-260350" algn="just" eaLnBrk="1" fontAlgn="auto" hangingPunct="1">
              <a:lnSpc>
                <a:spcPct val="190000"/>
              </a:lnSpc>
              <a:buFont typeface="Arial" panose="020B0604020202020204" pitchFamily="34" charset="0"/>
              <a:buChar char="•"/>
              <a:defRPr/>
            </a:pPr>
            <a:r>
              <a:rPr lang="es-ES" altLang="es-ES" noProof="1">
                <a:latin typeface="Arial" panose="020B0604020202020204" pitchFamily="34" charset="0"/>
                <a:cs typeface="Arial" panose="020B0604020202020204" pitchFamily="34" charset="0"/>
              </a:rPr>
              <a:t>La niebla del pintado a pistola puede irritar los ojos. Utilice máscara de tipo visor  o máscara facial completa para reducir el riesgo de </a:t>
            </a:r>
            <a:r>
              <a:rPr lang="es-ES" altLang="es-ES" noProof="1" smtClean="0">
                <a:latin typeface="Arial" panose="020B0604020202020204" pitchFamily="34" charset="0"/>
                <a:cs typeface="Arial" panose="020B0604020202020204" pitchFamily="34" charset="0"/>
              </a:rPr>
              <a:t>irritación</a:t>
            </a:r>
            <a:endParaRPr lang="es-ES" dirty="0"/>
          </a:p>
          <a:p>
            <a:pPr eaLnBrk="1" fontAlgn="auto" hangingPunct="1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4738069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</a:t>
            </a:r>
            <a:b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Compartimento del motor (bajo capó)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818782" cy="3886198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s-ES" dirty="0"/>
              <a:t>Existen dos formas de uso del Sistema de reparación interior: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s-ES" dirty="0"/>
              <a:t>Como color interior </a:t>
            </a:r>
            <a:r>
              <a:rPr lang="es-ES" dirty="0" smtClean="0"/>
              <a:t>específico</a:t>
            </a:r>
          </a:p>
          <a:p>
            <a:pPr marL="639763" lvl="1" indent="-4572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/>
              <a:t>F</a:t>
            </a:r>
            <a:r>
              <a:rPr lang="es-ES" dirty="0" smtClean="0"/>
              <a:t>ormulaciones </a:t>
            </a:r>
            <a:r>
              <a:rPr lang="es-ES" dirty="0"/>
              <a:t>correspondientes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en </a:t>
            </a:r>
            <a:r>
              <a:rPr lang="es-ES" dirty="0"/>
              <a:t>los sistemas de búsqueda de color</a:t>
            </a:r>
          </a:p>
          <a:p>
            <a:pPr marL="639763" lvl="1" indent="-4572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/>
              <a:t>F</a:t>
            </a:r>
            <a:r>
              <a:rPr lang="es-ES" dirty="0" smtClean="0"/>
              <a:t>órmula </a:t>
            </a:r>
            <a:r>
              <a:rPr lang="es-ES" dirty="0"/>
              <a:t>de color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 </a:t>
            </a:r>
            <a:r>
              <a:rPr lang="es-ES" dirty="0"/>
              <a:t>incorpora el convertidor al agua para compartimientos de motor </a:t>
            </a:r>
            <a:r>
              <a:rPr lang="es-ES" b="1" dirty="0"/>
              <a:t>1.978.0050</a:t>
            </a:r>
          </a:p>
          <a:p>
            <a:pPr marL="639763" lvl="1" indent="-4572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Colores catalizados con </a:t>
            </a:r>
            <a:r>
              <a:rPr lang="es-ES" dirty="0"/>
              <a:t>el catalizador Activador </a:t>
            </a:r>
            <a:r>
              <a:rPr lang="es-ES" b="1" dirty="0" smtClean="0"/>
              <a:t>1.960.0300</a:t>
            </a:r>
          </a:p>
          <a:p>
            <a:pPr marL="639763" lvl="1" indent="-457200" algn="just">
              <a:spcAft>
                <a:spcPts val="0"/>
              </a:spcAft>
              <a:buFont typeface="Arial" panose="020B0604020202020204" pitchFamily="34" charset="0"/>
              <a:buChar char="-"/>
            </a:pPr>
            <a:endParaRPr lang="es-ES" dirty="0"/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s-ES" dirty="0" smtClean="0"/>
              <a:t>Como </a:t>
            </a:r>
            <a:r>
              <a:rPr lang="es-ES" dirty="0"/>
              <a:t>conversión </a:t>
            </a:r>
            <a:r>
              <a:rPr lang="es-ES" dirty="0" smtClean="0"/>
              <a:t>de </a:t>
            </a:r>
            <a:r>
              <a:rPr lang="es-ES" dirty="0"/>
              <a:t>cualquier color </a:t>
            </a:r>
            <a:r>
              <a:rPr lang="es-ES" dirty="0" err="1"/>
              <a:t>Aquamax</a:t>
            </a:r>
            <a:r>
              <a:rPr lang="es-ES" dirty="0"/>
              <a:t> Extra</a:t>
            </a:r>
          </a:p>
          <a:p>
            <a:pPr algn="just">
              <a:spcAft>
                <a:spcPts val="600"/>
              </a:spcAft>
            </a:pPr>
            <a:endParaRPr lang="es-ES" dirty="0"/>
          </a:p>
          <a:p>
            <a:pPr algn="just">
              <a:spcAft>
                <a:spcPts val="600"/>
              </a:spcAft>
            </a:pPr>
            <a:endParaRPr lang="es-ES" dirty="0"/>
          </a:p>
        </p:txBody>
      </p:sp>
      <p:sp>
        <p:nvSpPr>
          <p:cNvPr id="8" name="Rectángulo redondeado 7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Compartimento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del motor (bajo capó)</a:t>
            </a:r>
          </a:p>
        </p:txBody>
      </p:sp>
      <p:pic>
        <p:nvPicPr>
          <p:cNvPr id="6" name="Picture 7" descr="en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676402"/>
            <a:ext cx="2362200" cy="2530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247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</a:t>
            </a:r>
            <a:b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Compartimento del motor (bajo capó)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818782" cy="3886198"/>
          </a:xfrm>
        </p:spPr>
        <p:txBody>
          <a:bodyPr/>
          <a:lstStyle/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r>
              <a:rPr lang="es-ES" dirty="0"/>
              <a:t>Como color interior específico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sz="1800" dirty="0" smtClean="0"/>
              <a:t>Fórmulas </a:t>
            </a:r>
            <a:r>
              <a:rPr lang="es-ES" sz="1800" dirty="0"/>
              <a:t>incluyen </a:t>
            </a:r>
            <a:r>
              <a:rPr lang="es-ES" sz="1800" dirty="0" smtClean="0"/>
              <a:t>LA adición </a:t>
            </a:r>
            <a:r>
              <a:rPr lang="es-ES" sz="1800" dirty="0"/>
              <a:t>del nuevo convertidor al agua para compartimientos de motor </a:t>
            </a:r>
            <a:r>
              <a:rPr lang="es-ES" sz="1800" b="1" dirty="0"/>
              <a:t>1.978.0050 </a:t>
            </a:r>
          </a:p>
          <a:p>
            <a:pPr eaLnBrk="1" hangingPunct="1">
              <a:spcBef>
                <a:spcPct val="0"/>
              </a:spcBef>
            </a:pPr>
            <a:r>
              <a:rPr lang="en-GB" altLang="es-ES" sz="1600" b="1" dirty="0" smtClean="0"/>
              <a:t>Por </a:t>
            </a:r>
            <a:r>
              <a:rPr lang="en-GB" altLang="es-ES" sz="1600" b="1" dirty="0" err="1"/>
              <a:t>ejemplo</a:t>
            </a:r>
            <a:r>
              <a:rPr lang="en-GB" altLang="es-ES" sz="1600" b="1" dirty="0"/>
              <a:t>:</a:t>
            </a:r>
          </a:p>
          <a:p>
            <a:pPr algn="ctr" eaLnBrk="1" hangingPunct="1">
              <a:spcBef>
                <a:spcPct val="0"/>
              </a:spcBef>
            </a:pPr>
            <a:r>
              <a:rPr lang="en-GB" altLang="es-ES" sz="1600" dirty="0" smtClean="0"/>
              <a:t>FOR*0123 </a:t>
            </a:r>
            <a:r>
              <a:rPr lang="en-GB" altLang="es-ES" sz="1600" dirty="0"/>
              <a:t>- FORD (Europa) </a:t>
            </a:r>
            <a:r>
              <a:rPr lang="en-GB" altLang="es-ES" sz="1600" dirty="0" err="1"/>
              <a:t>rojo</a:t>
            </a:r>
            <a:r>
              <a:rPr lang="en-GB" altLang="es-ES" sz="1600" dirty="0"/>
              <a:t> </a:t>
            </a:r>
            <a:r>
              <a:rPr lang="en-GB" altLang="es-ES" sz="1600" dirty="0" err="1"/>
              <a:t>medio</a:t>
            </a:r>
            <a:endParaRPr lang="en-GB" altLang="es-ES" sz="1600" dirty="0"/>
          </a:p>
          <a:p>
            <a:pPr eaLnBrk="1" hangingPunct="1">
              <a:spcBef>
                <a:spcPct val="0"/>
              </a:spcBef>
            </a:pPr>
            <a:r>
              <a:rPr lang="en-GB" altLang="es-ES" sz="1600" dirty="0"/>
              <a:t>	</a:t>
            </a:r>
            <a:endParaRPr lang="en-GB" altLang="es-ES" sz="1600" dirty="0" smtClean="0"/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GB" altLang="es-ES" sz="1600" dirty="0" smtClean="0"/>
              <a:t>C</a:t>
            </a:r>
            <a:r>
              <a:rPr lang="es-ES" altLang="es-ES" sz="1600" dirty="0" err="1"/>
              <a:t>onvertidor</a:t>
            </a:r>
            <a:r>
              <a:rPr lang="es-ES" altLang="es-ES" sz="1600" dirty="0"/>
              <a:t> al agua para compartimientos de motor</a:t>
            </a:r>
            <a:r>
              <a:rPr lang="es-ES" altLang="es-ES" sz="1800" dirty="0"/>
              <a:t> </a:t>
            </a:r>
          </a:p>
          <a:p>
            <a:pPr eaLnBrk="1" hangingPunct="1">
              <a:spcBef>
                <a:spcPct val="0"/>
              </a:spcBef>
            </a:pPr>
            <a:r>
              <a:rPr lang="es-ES" altLang="es-ES" sz="1800" dirty="0"/>
              <a:t>	</a:t>
            </a:r>
            <a:r>
              <a:rPr lang="en-GB" altLang="es-ES" sz="1600" b="1" dirty="0" smtClean="0"/>
              <a:t>0050</a:t>
            </a:r>
            <a:r>
              <a:rPr lang="en-GB" altLang="es-ES" sz="1200" dirty="0" smtClean="0"/>
              <a:t> </a:t>
            </a:r>
            <a:r>
              <a:rPr lang="en-GB" altLang="es-ES" sz="1600" dirty="0" err="1"/>
              <a:t>Convertidor</a:t>
            </a:r>
            <a:r>
              <a:rPr lang="en-GB" altLang="es-ES" sz="1600" dirty="0"/>
              <a:t> WB	</a:t>
            </a:r>
            <a:r>
              <a:rPr lang="en-GB" altLang="es-ES" sz="1600" dirty="0" smtClean="0"/>
              <a:t>  </a:t>
            </a:r>
            <a:r>
              <a:rPr lang="en-GB" altLang="es-ES" sz="1600" dirty="0"/>
              <a:t>309,40</a:t>
            </a:r>
          </a:p>
          <a:p>
            <a:pPr eaLnBrk="1" hangingPunct="1">
              <a:spcBef>
                <a:spcPct val="0"/>
              </a:spcBef>
            </a:pPr>
            <a:r>
              <a:rPr lang="en-GB" altLang="es-ES" sz="1600" dirty="0"/>
              <a:t>	E500 </a:t>
            </a:r>
            <a:r>
              <a:rPr lang="en-GB" altLang="es-ES" sz="1600" dirty="0" err="1"/>
              <a:t>Rojo</a:t>
            </a:r>
            <a:r>
              <a:rPr lang="en-GB" altLang="es-ES" sz="1600" dirty="0"/>
              <a:t> </a:t>
            </a:r>
            <a:r>
              <a:rPr lang="en-GB" altLang="es-ES" sz="1600" dirty="0" err="1"/>
              <a:t>óxido</a:t>
            </a:r>
            <a:r>
              <a:rPr lang="en-GB" altLang="es-ES" sz="1600" dirty="0"/>
              <a:t>	                 </a:t>
            </a:r>
            <a:r>
              <a:rPr lang="en-GB" altLang="es-ES" sz="1600" dirty="0" smtClean="0"/>
              <a:t> </a:t>
            </a:r>
            <a:r>
              <a:rPr lang="en-GB" altLang="es-ES" sz="1600" dirty="0"/>
              <a:t>696,60</a:t>
            </a:r>
          </a:p>
          <a:p>
            <a:pPr eaLnBrk="1" hangingPunct="1">
              <a:spcBef>
                <a:spcPct val="0"/>
              </a:spcBef>
            </a:pPr>
            <a:r>
              <a:rPr lang="en-GB" altLang="es-ES" sz="1600" dirty="0"/>
              <a:t>	E579 Rosa		</a:t>
            </a:r>
            <a:r>
              <a:rPr lang="en-GB" altLang="es-ES" sz="1600" dirty="0" smtClean="0"/>
              <a:t>  </a:t>
            </a:r>
            <a:r>
              <a:rPr lang="en-GB" altLang="es-ES" sz="1600" dirty="0"/>
              <a:t>960,40</a:t>
            </a:r>
          </a:p>
          <a:p>
            <a:pPr eaLnBrk="1" hangingPunct="1">
              <a:spcBef>
                <a:spcPct val="0"/>
              </a:spcBef>
            </a:pPr>
            <a:r>
              <a:rPr lang="en-GB" altLang="es-ES" sz="1600" dirty="0"/>
              <a:t>	E100 Blanco		  998,70</a:t>
            </a:r>
          </a:p>
          <a:p>
            <a:pPr eaLnBrk="1" hangingPunct="1">
              <a:spcBef>
                <a:spcPct val="0"/>
              </a:spcBef>
            </a:pPr>
            <a:r>
              <a:rPr lang="en-GB" altLang="es-ES" sz="1600" dirty="0"/>
              <a:t>	E730 Azul </a:t>
            </a:r>
            <a:r>
              <a:rPr lang="en-GB" altLang="es-ES" sz="1600" dirty="0" err="1"/>
              <a:t>brillante</a:t>
            </a:r>
            <a:r>
              <a:rPr lang="en-GB" altLang="es-ES" sz="1600" dirty="0"/>
              <a:t>	</a:t>
            </a:r>
            <a:r>
              <a:rPr lang="en-GB" altLang="es-ES" sz="1600" dirty="0" smtClean="0"/>
              <a:t>1031,50</a:t>
            </a:r>
            <a:r>
              <a:rPr lang="en-GB" altLang="es-ES" sz="1600" dirty="0"/>
              <a:t>	</a:t>
            </a:r>
            <a:r>
              <a:rPr lang="en-GB" altLang="es-ES" dirty="0"/>
              <a:t>		</a:t>
            </a:r>
          </a:p>
          <a:p>
            <a:pPr algn="just">
              <a:spcAft>
                <a:spcPts val="600"/>
              </a:spcAft>
            </a:pPr>
            <a:endParaRPr lang="es-ES" dirty="0" smtClean="0"/>
          </a:p>
          <a:p>
            <a:pPr algn="just">
              <a:spcAft>
                <a:spcPts val="600"/>
              </a:spcAft>
            </a:pPr>
            <a:endParaRPr lang="es-ES" dirty="0"/>
          </a:p>
        </p:txBody>
      </p:sp>
      <p:sp>
        <p:nvSpPr>
          <p:cNvPr id="8" name="Rectángulo redondeado 7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Compartimento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del motor (bajo capó)</a:t>
            </a:r>
          </a:p>
        </p:txBody>
      </p:sp>
      <p:pic>
        <p:nvPicPr>
          <p:cNvPr id="6" name="Picture 7" descr="en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676402"/>
            <a:ext cx="2362200" cy="2530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18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</a:t>
            </a:r>
            <a:b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Compartimento del motor (bajo capó)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818782" cy="3886198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Pastillas </a:t>
            </a:r>
            <a:r>
              <a:rPr lang="es-ES" dirty="0"/>
              <a:t>de color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en </a:t>
            </a:r>
            <a:r>
              <a:rPr lang="es-ES" dirty="0"/>
              <a:t>la carta de colores </a:t>
            </a:r>
            <a:r>
              <a:rPr lang="es-ES" dirty="0" smtClean="0"/>
              <a:t>específica</a:t>
            </a:r>
            <a:endParaRPr lang="es-ES" dirty="0"/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3 tacos </a:t>
            </a:r>
            <a:r>
              <a:rPr lang="es-ES" dirty="0"/>
              <a:t>de colores </a:t>
            </a:r>
            <a:r>
              <a:rPr lang="es-ES" dirty="0" smtClean="0"/>
              <a:t>disponibles </a:t>
            </a:r>
            <a:r>
              <a:rPr lang="es-ES" dirty="0" smtClean="0">
                <a:sym typeface="Wingdings" panose="05000000000000000000" pitchFamily="2" charset="2"/>
              </a:rPr>
              <a:t> c</a:t>
            </a:r>
            <a:r>
              <a:rPr lang="es-ES" dirty="0" smtClean="0"/>
              <a:t>on </a:t>
            </a:r>
            <a:r>
              <a:rPr lang="es-ES" dirty="0"/>
              <a:t>más de 900 colores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Proporción de </a:t>
            </a:r>
            <a:r>
              <a:rPr lang="es-ES" dirty="0" smtClean="0"/>
              <a:t>activación:</a:t>
            </a:r>
            <a:endParaRPr lang="es-ES" dirty="0"/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Color </a:t>
            </a:r>
            <a:r>
              <a:rPr lang="es-ES" dirty="0"/>
              <a:t>bajo capó </a:t>
            </a:r>
            <a:r>
              <a:rPr lang="es-ES" dirty="0" err="1"/>
              <a:t>AquaMax</a:t>
            </a:r>
            <a:r>
              <a:rPr lang="es-ES" dirty="0"/>
              <a:t> </a:t>
            </a:r>
            <a:r>
              <a:rPr lang="es-ES" dirty="0" smtClean="0"/>
              <a:t>Extra 	1000 </a:t>
            </a:r>
            <a:r>
              <a:rPr lang="es-ES" dirty="0"/>
              <a:t>partes (peso)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Activador </a:t>
            </a:r>
            <a:r>
              <a:rPr lang="es-ES" dirty="0"/>
              <a:t>1.960.0300 </a:t>
            </a:r>
            <a:r>
              <a:rPr lang="es-ES" dirty="0" smtClean="0"/>
              <a:t>		  150 </a:t>
            </a:r>
            <a:r>
              <a:rPr lang="es-ES" dirty="0"/>
              <a:t>partes (peso)</a:t>
            </a:r>
          </a:p>
          <a:p>
            <a:pPr marL="525463" lvl="1" indent="-342900" algn="just">
              <a:spcAft>
                <a:spcPts val="12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Diluyente</a:t>
            </a:r>
            <a:r>
              <a:rPr lang="es-ES" dirty="0"/>
              <a:t>	                                  </a:t>
            </a:r>
            <a:r>
              <a:rPr lang="es-ES" dirty="0" smtClean="0"/>
              <a:t>  150 </a:t>
            </a:r>
            <a:r>
              <a:rPr lang="es-ES" dirty="0"/>
              <a:t>- 200 partes (peso</a:t>
            </a:r>
            <a:r>
              <a:rPr lang="es-ES" dirty="0" smtClean="0"/>
              <a:t>)</a:t>
            </a:r>
            <a:endParaRPr lang="es-ES" dirty="0"/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Viscosidad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18 - 21seg. </a:t>
            </a:r>
            <a:r>
              <a:rPr lang="es-ES" dirty="0"/>
              <a:t>DIN 4 a 20°C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Vida de </a:t>
            </a:r>
            <a:r>
              <a:rPr lang="es-ES" dirty="0" smtClean="0"/>
              <a:t>mezcla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60min. </a:t>
            </a:r>
            <a:r>
              <a:rPr lang="es-ES" dirty="0"/>
              <a:t>a </a:t>
            </a:r>
            <a:r>
              <a:rPr lang="es-ES" dirty="0" smtClean="0"/>
              <a:t>20ºC aplicando de </a:t>
            </a:r>
            <a:r>
              <a:rPr lang="es-ES" dirty="0"/>
              <a:t>inmediato tras el mezclado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endParaRPr lang="es-E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s-ES" sz="1600" dirty="0" smtClean="0"/>
              <a:t>	</a:t>
            </a:r>
            <a:r>
              <a:rPr lang="en-GB" altLang="es-ES" dirty="0" smtClean="0"/>
              <a:t>		</a:t>
            </a:r>
          </a:p>
          <a:p>
            <a:pPr algn="just">
              <a:spcAft>
                <a:spcPts val="600"/>
              </a:spcAft>
            </a:pPr>
            <a:endParaRPr lang="es-ES" dirty="0" smtClean="0"/>
          </a:p>
          <a:p>
            <a:pPr algn="just">
              <a:spcAft>
                <a:spcPts val="600"/>
              </a:spcAft>
            </a:pPr>
            <a:endParaRPr lang="es-E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0600" y="1769580"/>
            <a:ext cx="2895600" cy="2227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043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</a:t>
            </a:r>
            <a:b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Compartimento del motor (bajo capó)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818782" cy="3886198"/>
          </a:xfrm>
        </p:spPr>
        <p:txBody>
          <a:bodyPr/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s-ES" dirty="0"/>
              <a:t>Existen dos formas de uso del Sistema de reparación interior: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 startAt="2"/>
            </a:pPr>
            <a:r>
              <a:rPr lang="es-ES" dirty="0" smtClean="0"/>
              <a:t>Como </a:t>
            </a:r>
            <a:r>
              <a:rPr lang="es-ES" b="1" dirty="0"/>
              <a:t>conversión</a:t>
            </a:r>
            <a:r>
              <a:rPr lang="es-ES" dirty="0"/>
              <a:t> </a:t>
            </a:r>
            <a:r>
              <a:rPr lang="es-ES" dirty="0" smtClean="0"/>
              <a:t>de </a:t>
            </a:r>
            <a:r>
              <a:rPr lang="es-ES" dirty="0"/>
              <a:t>cualquier color </a:t>
            </a:r>
            <a:r>
              <a:rPr lang="es-ES" dirty="0" err="1"/>
              <a:t>Aquamax</a:t>
            </a:r>
            <a:r>
              <a:rPr lang="es-ES" dirty="0"/>
              <a:t> </a:t>
            </a:r>
            <a:r>
              <a:rPr lang="es-ES" dirty="0" smtClean="0"/>
              <a:t>Extra</a:t>
            </a:r>
          </a:p>
          <a:p>
            <a:pPr marL="639763" lvl="1" indent="-4572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Aditivo </a:t>
            </a:r>
            <a:r>
              <a:rPr lang="es-ES" dirty="0"/>
              <a:t>1.978.0050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añadir </a:t>
            </a:r>
            <a:r>
              <a:rPr lang="es-ES" dirty="0"/>
              <a:t>en la justa proporción para “convertir” el color al modo bajo capó.</a:t>
            </a:r>
          </a:p>
          <a:p>
            <a:pPr marL="639763" lvl="1" indent="-4572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/>
              <a:t>Es posible almacenar el producto en esta condición.</a:t>
            </a:r>
          </a:p>
          <a:p>
            <a:pPr marL="639763" lvl="1" indent="-457200" algn="just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s-ES" dirty="0"/>
              <a:t>El color debe prepararse posteriormente para el uso añadiendo el aditivo 1.960.0300.</a:t>
            </a:r>
          </a:p>
          <a:p>
            <a:pPr marL="639763" lvl="1" indent="-457200" algn="just">
              <a:spcAft>
                <a:spcPts val="600"/>
              </a:spcAft>
              <a:buFont typeface="+mj-lt"/>
              <a:buAutoNum type="arabicPeriod" startAt="2"/>
            </a:pPr>
            <a:endParaRPr lang="es-ES" dirty="0" smtClean="0"/>
          </a:p>
          <a:p>
            <a:pPr algn="just">
              <a:spcAft>
                <a:spcPts val="600"/>
              </a:spcAft>
            </a:pPr>
            <a:endParaRPr lang="es-ES" dirty="0"/>
          </a:p>
          <a:p>
            <a:pPr algn="just">
              <a:spcAft>
                <a:spcPts val="600"/>
              </a:spcAft>
            </a:pPr>
            <a:endParaRPr lang="es-ES" dirty="0"/>
          </a:p>
        </p:txBody>
      </p:sp>
      <p:sp>
        <p:nvSpPr>
          <p:cNvPr id="8" name="Rectángulo redondeado 7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Compartimento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del motor (bajo capó)</a:t>
            </a:r>
          </a:p>
        </p:txBody>
      </p:sp>
      <p:pic>
        <p:nvPicPr>
          <p:cNvPr id="6" name="Picture 7" descr="eng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1676402"/>
            <a:ext cx="2362200" cy="253066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190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</a:t>
            </a:r>
            <a:b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Compartimento del motor (bajo capó)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818782" cy="3886198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Proporción </a:t>
            </a:r>
            <a:r>
              <a:rPr lang="es-ES" dirty="0"/>
              <a:t>de </a:t>
            </a:r>
            <a:r>
              <a:rPr lang="es-ES" dirty="0" smtClean="0"/>
              <a:t>activación:</a:t>
            </a:r>
            <a:endParaRPr lang="es-ES" dirty="0"/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Cualquier </a:t>
            </a:r>
            <a:r>
              <a:rPr lang="es-ES" dirty="0"/>
              <a:t>color </a:t>
            </a:r>
            <a:r>
              <a:rPr lang="es-ES" dirty="0" err="1"/>
              <a:t>AquaMax</a:t>
            </a:r>
            <a:r>
              <a:rPr lang="es-ES" dirty="0"/>
              <a:t> </a:t>
            </a:r>
            <a:r>
              <a:rPr lang="es-ES" dirty="0" smtClean="0"/>
              <a:t>Extra	70 </a:t>
            </a:r>
            <a:r>
              <a:rPr lang="es-ES" dirty="0"/>
              <a:t>partes (peso)</a:t>
            </a:r>
          </a:p>
          <a:p>
            <a:pPr marL="525463" lvl="1" indent="-342900" algn="just">
              <a:spcAft>
                <a:spcPts val="12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Activador </a:t>
            </a:r>
            <a:r>
              <a:rPr lang="es-ES" dirty="0"/>
              <a:t>1.978.0050		</a:t>
            </a:r>
            <a:r>
              <a:rPr lang="es-ES" dirty="0" smtClean="0"/>
              <a:t>	30 </a:t>
            </a:r>
            <a:r>
              <a:rPr lang="es-ES" dirty="0"/>
              <a:t>partes (</a:t>
            </a:r>
            <a:r>
              <a:rPr lang="es-ES" dirty="0" smtClean="0"/>
              <a:t>peso)</a:t>
            </a:r>
          </a:p>
          <a:p>
            <a:pPr lvl="1" indent="0">
              <a:spcAft>
                <a:spcPts val="1200"/>
              </a:spcAft>
              <a:buNone/>
            </a:pPr>
            <a:r>
              <a:rPr lang="es-ES" dirty="0" smtClean="0"/>
              <a:t>Mezclar </a:t>
            </a:r>
            <a:r>
              <a:rPr lang="es-ES" dirty="0"/>
              <a:t>bien antes de </a:t>
            </a:r>
            <a:r>
              <a:rPr lang="es-ES" dirty="0" smtClean="0"/>
              <a:t>añadir</a:t>
            </a:r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Catalizador </a:t>
            </a:r>
            <a:r>
              <a:rPr lang="es-ES" dirty="0"/>
              <a:t>1.960.0300 		15 partes (peso)</a:t>
            </a:r>
          </a:p>
          <a:p>
            <a:pPr marL="525463" lvl="1" indent="-342900" algn="just">
              <a:spcAft>
                <a:spcPts val="1200"/>
              </a:spcAft>
              <a:buFont typeface="Arial" panose="020B0604020202020204" pitchFamily="34" charset="0"/>
              <a:buChar char="-"/>
            </a:pPr>
            <a:r>
              <a:rPr lang="es-ES" dirty="0" smtClean="0"/>
              <a:t>Diluyente</a:t>
            </a:r>
            <a:r>
              <a:rPr lang="es-ES" dirty="0"/>
              <a:t>		                </a:t>
            </a:r>
            <a:r>
              <a:rPr lang="es-ES" dirty="0" smtClean="0"/>
              <a:t>     15 – 20 partes </a:t>
            </a:r>
            <a:r>
              <a:rPr lang="es-ES" dirty="0"/>
              <a:t>(peso</a:t>
            </a:r>
            <a:r>
              <a:rPr lang="es-ES" dirty="0" smtClean="0"/>
              <a:t>)</a:t>
            </a:r>
            <a:endParaRPr lang="es-ES" dirty="0"/>
          </a:p>
          <a:p>
            <a:pPr marL="342900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Viscosidad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18 - 21seg. DIN 4 a 20°C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Vida </a:t>
            </a:r>
            <a:r>
              <a:rPr lang="es-ES" dirty="0"/>
              <a:t>de </a:t>
            </a:r>
            <a:r>
              <a:rPr lang="es-ES" dirty="0" smtClean="0"/>
              <a:t>mezcla </a:t>
            </a:r>
            <a:r>
              <a:rPr lang="es-ES" dirty="0" smtClean="0">
                <a:sym typeface="Wingdings" panose="05000000000000000000" pitchFamily="2" charset="2"/>
              </a:rPr>
              <a:t></a:t>
            </a:r>
            <a:r>
              <a:rPr lang="es-ES" dirty="0" smtClean="0"/>
              <a:t>60min. </a:t>
            </a:r>
            <a:r>
              <a:rPr lang="es-ES" dirty="0"/>
              <a:t>a </a:t>
            </a:r>
            <a:r>
              <a:rPr lang="es-ES" dirty="0" smtClean="0"/>
              <a:t>20ºC aplicando de </a:t>
            </a:r>
            <a:r>
              <a:rPr lang="es-ES" dirty="0"/>
              <a:t>inmediato tras el mezclado</a:t>
            </a:r>
          </a:p>
          <a:p>
            <a:pPr marL="457200" indent="-457200" algn="just">
              <a:spcAft>
                <a:spcPts val="600"/>
              </a:spcAft>
              <a:buFont typeface="+mj-lt"/>
              <a:buAutoNum type="arabicPeriod"/>
            </a:pPr>
            <a:endParaRPr lang="es-ES" dirty="0" smtClean="0"/>
          </a:p>
          <a:p>
            <a:pPr eaLnBrk="1" hangingPunct="1">
              <a:spcBef>
                <a:spcPct val="0"/>
              </a:spcBef>
            </a:pPr>
            <a:r>
              <a:rPr lang="en-GB" altLang="es-ES" sz="1600" dirty="0" smtClean="0"/>
              <a:t>	</a:t>
            </a:r>
            <a:r>
              <a:rPr lang="en-GB" altLang="es-ES" dirty="0" smtClean="0"/>
              <a:t>		</a:t>
            </a:r>
          </a:p>
          <a:p>
            <a:pPr algn="just">
              <a:spcAft>
                <a:spcPts val="600"/>
              </a:spcAft>
            </a:pPr>
            <a:endParaRPr lang="es-ES" dirty="0" smtClean="0"/>
          </a:p>
          <a:p>
            <a:pPr algn="just">
              <a:spcAft>
                <a:spcPts val="600"/>
              </a:spcAft>
            </a:pPr>
            <a:endParaRPr lang="es-ES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0600" y="1769580"/>
            <a:ext cx="2895600" cy="2227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585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</a:t>
            </a:r>
            <a:b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Compartimento del motor (bajo capó)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7991476" y="3429000"/>
            <a:ext cx="800012" cy="457200"/>
          </a:xfrm>
          <a:prstGeom prst="line">
            <a:avLst/>
          </a:prstGeom>
          <a:noFill/>
          <a:ln w="76200">
            <a:solidFill>
              <a:srgbClr val="D01C12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681" tIns="45341" rIns="90681" bIns="45341" anchor="ctr"/>
          <a:lstStyle/>
          <a:p>
            <a:endParaRPr lang="es-ES"/>
          </a:p>
        </p:txBody>
      </p: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8296275" y="1950826"/>
            <a:ext cx="28289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681" tIns="45341" rIns="90681" bIns="4534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30000"/>
              </a:spcBef>
              <a:buFontTx/>
              <a:buNone/>
            </a:pPr>
            <a:r>
              <a:rPr lang="es-ES" altLang="es-ES" sz="1400" dirty="0">
                <a:latin typeface="Arial" panose="020B0604020202020204" pitchFamily="34" charset="0"/>
              </a:rPr>
              <a:t>Evaporación durante 15 - 20 min.</a:t>
            </a:r>
            <a:endParaRPr lang="en-GB" altLang="es-ES" sz="1400" dirty="0">
              <a:latin typeface="Arial" panose="020B0604020202020204" pitchFamily="34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767529" y="4337123"/>
            <a:ext cx="2038403" cy="645565"/>
          </a:xfrm>
          <a:prstGeom prst="rect">
            <a:avLst/>
          </a:prstGeom>
          <a:solidFill>
            <a:srgbClr val="B21516"/>
          </a:solidFill>
          <a:extLst/>
        </p:spPr>
        <p:txBody>
          <a:bodyPr wrap="square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1200"/>
              </a:spcAft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s-ES" altLang="es-ES" dirty="0"/>
              <a:t>Prepare el color </a:t>
            </a:r>
            <a:br>
              <a:rPr lang="es-ES" altLang="es-ES" dirty="0"/>
            </a:br>
            <a:r>
              <a:rPr lang="es-ES" altLang="es-ES" dirty="0"/>
              <a:t>para el uso</a:t>
            </a:r>
            <a:endParaRPr lang="en-GB" altLang="es-ES" dirty="0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8638132" y="5056399"/>
            <a:ext cx="2145209" cy="368566"/>
          </a:xfrm>
          <a:prstGeom prst="rect">
            <a:avLst/>
          </a:prstGeom>
          <a:solidFill>
            <a:srgbClr val="B21516"/>
          </a:solidFill>
          <a:extLst/>
        </p:spPr>
        <p:txBody>
          <a:bodyPr wrap="square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1200"/>
              </a:spcAft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GB" altLang="es-ES" dirty="0" err="1"/>
              <a:t>Aplique</a:t>
            </a:r>
            <a:r>
              <a:rPr lang="en-GB" altLang="es-ES" dirty="0"/>
              <a:t> el </a:t>
            </a:r>
            <a:r>
              <a:rPr lang="en-GB" altLang="es-ES" dirty="0" err="1"/>
              <a:t>acabado</a:t>
            </a:r>
            <a:endParaRPr lang="en-GB" altLang="es-ES" dirty="0"/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4037014" y="4422745"/>
            <a:ext cx="3811586" cy="685273"/>
          </a:xfrm>
          <a:prstGeom prst="rect">
            <a:avLst/>
          </a:prstGeom>
          <a:solidFill>
            <a:srgbClr val="B21516"/>
          </a:solidFill>
          <a:extLst/>
        </p:spPr>
        <p:txBody>
          <a:bodyPr wrap="square" anchor="ctr">
            <a:noAutofit/>
          </a:bodyPr>
          <a:lstStyle>
            <a:defPPr>
              <a:defRPr lang="en-US"/>
            </a:defPPr>
            <a:lvl1pPr algn="ctr">
              <a:spcBef>
                <a:spcPct val="20000"/>
              </a:spcBef>
              <a:spcAft>
                <a:spcPts val="1200"/>
              </a:spcAft>
              <a:defRPr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>
              <a:spcAft>
                <a:spcPts val="0"/>
              </a:spcAft>
            </a:pPr>
            <a:r>
              <a:rPr lang="en-GB" altLang="es-ES" dirty="0" err="1"/>
              <a:t>Aplique</a:t>
            </a:r>
            <a:r>
              <a:rPr lang="en-GB" altLang="es-ES" dirty="0"/>
              <a:t> el </a:t>
            </a:r>
            <a:r>
              <a:rPr lang="en-GB" altLang="es-ES" dirty="0" err="1"/>
              <a:t>color</a:t>
            </a:r>
            <a:r>
              <a:rPr lang="en-GB" altLang="es-ES" dirty="0"/>
              <a:t> </a:t>
            </a:r>
            <a:r>
              <a:rPr lang="en-GB" altLang="es-ES" dirty="0" err="1" smtClean="0"/>
              <a:t>bajo</a:t>
            </a:r>
            <a:r>
              <a:rPr lang="en-GB" altLang="es-ES" dirty="0" smtClean="0"/>
              <a:t> </a:t>
            </a:r>
            <a:r>
              <a:rPr lang="pt-BR" altLang="es-ES" dirty="0" err="1" smtClean="0"/>
              <a:t>capó</a:t>
            </a:r>
            <a:r>
              <a:rPr lang="pt-BR" altLang="es-ES" dirty="0" smtClean="0"/>
              <a:t> </a:t>
            </a:r>
            <a:r>
              <a:rPr lang="pt-BR" altLang="es-ES" dirty="0"/>
              <a:t>a </a:t>
            </a:r>
            <a:r>
              <a:rPr lang="pt-BR" altLang="es-ES" dirty="0" err="1"/>
              <a:t>las</a:t>
            </a:r>
            <a:r>
              <a:rPr lang="pt-BR" altLang="es-ES" dirty="0"/>
              <a:t> zonas </a:t>
            </a:r>
            <a:r>
              <a:rPr lang="pt-BR" altLang="es-ES" dirty="0" smtClean="0"/>
              <a:t>interiores </a:t>
            </a:r>
            <a:r>
              <a:rPr lang="en-GB" altLang="es-ES" dirty="0" smtClean="0"/>
              <a:t>y </a:t>
            </a:r>
            <a:r>
              <a:rPr lang="en-GB" altLang="es-ES" dirty="0" err="1"/>
              <a:t>exteriores</a:t>
            </a:r>
            <a:r>
              <a:rPr lang="en-GB" altLang="es-ES" dirty="0"/>
              <a:t>.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2800264" y="2667000"/>
            <a:ext cx="1104812" cy="373451"/>
          </a:xfrm>
          <a:prstGeom prst="line">
            <a:avLst/>
          </a:prstGeom>
          <a:noFill/>
          <a:ln w="76200">
            <a:solidFill>
              <a:srgbClr val="D01C12"/>
            </a:solidFill>
            <a:round/>
            <a:headEnd/>
            <a:tailEnd type="triangle" w="med" len="med"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90681" tIns="45341" rIns="90681" bIns="45341" anchor="ctr"/>
          <a:lstStyle/>
          <a:p>
            <a:endParaRPr lang="es-ES"/>
          </a:p>
        </p:txBody>
      </p:sp>
      <p:pic>
        <p:nvPicPr>
          <p:cNvPr id="15" name="Picture 14" descr="Se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1704976"/>
            <a:ext cx="1751013" cy="254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Se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03" y="1752600"/>
            <a:ext cx="1541587" cy="255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 descr="Foto_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1" y="2459788"/>
            <a:ext cx="2133684" cy="1740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 descr="Se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514" y="2414377"/>
            <a:ext cx="1562448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41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 autoUpdateAnimBg="0"/>
      <p:bldP spid="12" grpId="0" animBg="1"/>
      <p:bldP spid="1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</a:t>
            </a:r>
            <a:b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Compartimento del motor (bajo capó)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545494" cy="3886198"/>
          </a:xfrm>
        </p:spPr>
        <p:txBody>
          <a:bodyPr/>
          <a:lstStyle/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Existen dos opciones de aplicación:</a:t>
            </a:r>
          </a:p>
          <a:p>
            <a:pPr marL="515937" lvl="2" indent="-342900" eaLnBrk="1" hangingPunct="1">
              <a:lnSpc>
                <a:spcPct val="150000"/>
              </a:lnSpc>
              <a:spcBef>
                <a:spcPct val="30000"/>
              </a:spcBef>
              <a:buFont typeface="+mj-lt"/>
              <a:buAutoNum type="arabicPeriod"/>
            </a:pPr>
            <a:r>
              <a:rPr lang="es-ES" altLang="es-ES" sz="1800" dirty="0"/>
              <a:t>Aplicar a doble mano a las superficies interiores y </a:t>
            </a:r>
            <a:r>
              <a:rPr lang="es-ES" altLang="es-ES" sz="1800" dirty="0" smtClean="0"/>
              <a:t>exteriores</a:t>
            </a:r>
          </a:p>
          <a:p>
            <a:pPr marL="515937" lvl="2" indent="-342900" eaLnBrk="1" hangingPunct="1">
              <a:lnSpc>
                <a:spcPct val="150000"/>
              </a:lnSpc>
              <a:spcBef>
                <a:spcPct val="30000"/>
              </a:spcBef>
              <a:buFont typeface="+mj-lt"/>
              <a:buAutoNum type="arabicPeriod"/>
            </a:pPr>
            <a:r>
              <a:rPr lang="es-ES" altLang="es-ES" sz="1800" dirty="0" smtClean="0"/>
              <a:t>Aplicar </a:t>
            </a:r>
            <a:r>
              <a:rPr lang="es-ES" altLang="es-ES" sz="1800" dirty="0"/>
              <a:t>dos capas </a:t>
            </a:r>
            <a:r>
              <a:rPr lang="es-ES" altLang="es-ES" sz="1800" dirty="0" smtClean="0"/>
              <a:t>las </a:t>
            </a:r>
            <a:r>
              <a:rPr lang="es-ES" altLang="es-ES" sz="1800" dirty="0"/>
              <a:t>superficies interiores y exteriores </a:t>
            </a:r>
            <a:r>
              <a:rPr lang="es-ES" altLang="es-ES" sz="1800" dirty="0" smtClean="0"/>
              <a:t>con </a:t>
            </a:r>
            <a:r>
              <a:rPr lang="es-ES" altLang="es-ES" sz="1800" dirty="0"/>
              <a:t>un tiempo de evaporación entre ellas de 5 </a:t>
            </a:r>
            <a:r>
              <a:rPr lang="es-ES" altLang="es-ES" sz="1800" dirty="0" smtClean="0"/>
              <a:t>minutos</a:t>
            </a:r>
          </a:p>
          <a:p>
            <a:pPr marL="0" lvl="1" indent="0" eaLnBrk="1" hangingPunct="1">
              <a:spcBef>
                <a:spcPct val="30000"/>
              </a:spcBef>
              <a:spcAft>
                <a:spcPts val="600"/>
              </a:spcAft>
              <a:buNone/>
            </a:pPr>
            <a:r>
              <a:rPr lang="es-ES" dirty="0" smtClean="0"/>
              <a:t>Los </a:t>
            </a:r>
            <a:r>
              <a:rPr lang="es-ES" dirty="0"/>
              <a:t>sopladores de aire o los sistemas asistidos por calor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ayudan a acelerar </a:t>
            </a:r>
            <a:r>
              <a:rPr lang="es-ES" dirty="0"/>
              <a:t>los procesos de evaporación 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Tiempos </a:t>
            </a:r>
            <a:r>
              <a:rPr lang="es-ES" dirty="0"/>
              <a:t>de </a:t>
            </a:r>
            <a:r>
              <a:rPr lang="es-ES" dirty="0" smtClean="0"/>
              <a:t>repintado </a:t>
            </a:r>
            <a:r>
              <a:rPr lang="es-ES" dirty="0" smtClean="0">
                <a:sym typeface="Wingdings" panose="05000000000000000000" pitchFamily="2" charset="2"/>
              </a:rPr>
              <a:t> </a:t>
            </a:r>
            <a:r>
              <a:rPr lang="es-ES" dirty="0" smtClean="0"/>
              <a:t>Los </a:t>
            </a:r>
            <a:r>
              <a:rPr lang="es-ES" dirty="0"/>
              <a:t>paneles externos pueden repintarse transcurridos 15-20 </a:t>
            </a:r>
            <a:r>
              <a:rPr lang="es-ES" dirty="0" smtClean="0"/>
              <a:t>minutos a </a:t>
            </a:r>
            <a:r>
              <a:rPr lang="es-ES" dirty="0"/>
              <a:t>20°C</a:t>
            </a:r>
          </a:p>
          <a:p>
            <a:pPr algn="just">
              <a:spcAft>
                <a:spcPts val="600"/>
              </a:spcAft>
            </a:pPr>
            <a:endParaRPr lang="es-ES" dirty="0" smtClean="0"/>
          </a:p>
          <a:p>
            <a:pPr algn="just">
              <a:spcAft>
                <a:spcPts val="600"/>
              </a:spcAft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9003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</a:t>
            </a:r>
            <a:b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Compartimento del motor (bajo capó)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Tx/>
              <a:buChar char="•"/>
              <a:defRPr/>
            </a:pPr>
            <a:r>
              <a:rPr lang="es-ES" sz="1800" kern="0" dirty="0"/>
              <a:t>En aplicaciones sobre cataforesis </a:t>
            </a:r>
            <a:r>
              <a:rPr lang="es-ES" sz="1800" kern="0" dirty="0" smtClean="0">
                <a:sym typeface="Wingdings" panose="05000000000000000000" pitchFamily="2" charset="2"/>
              </a:rPr>
              <a:t> </a:t>
            </a:r>
            <a:r>
              <a:rPr lang="es-ES" sz="1800" kern="0" dirty="0" smtClean="0"/>
              <a:t>lijar </a:t>
            </a:r>
            <a:r>
              <a:rPr lang="es-ES" sz="1800" kern="0" dirty="0"/>
              <a:t>la cataforesis con abrasivo tipo </a:t>
            </a:r>
            <a:r>
              <a:rPr lang="es-ES" sz="1800" kern="0" dirty="0" err="1"/>
              <a:t>Scotchbrite</a:t>
            </a:r>
            <a:r>
              <a:rPr lang="es-ES" sz="1800" kern="0" dirty="0"/>
              <a:t> Rojo y desengrasado posterior, antes de la aplicación del color interior</a:t>
            </a:r>
          </a:p>
          <a:p>
            <a:pPr marL="342900" indent="-342900">
              <a:spcAft>
                <a:spcPts val="600"/>
              </a:spcAft>
              <a:buFontTx/>
              <a:buChar char="•"/>
              <a:defRPr/>
            </a:pPr>
            <a:r>
              <a:rPr lang="es-ES" sz="1800" kern="0" dirty="0" smtClean="0"/>
              <a:t>Una </a:t>
            </a:r>
            <a:r>
              <a:rPr lang="es-ES" sz="1800" kern="0" dirty="0"/>
              <a:t>buena preparación es indispensable para que el rendimiento del color interior sea óptimo</a:t>
            </a:r>
          </a:p>
          <a:p>
            <a:pPr marL="342900" indent="-342900">
              <a:spcAft>
                <a:spcPts val="600"/>
              </a:spcAft>
              <a:buFontTx/>
              <a:buChar char="•"/>
              <a:defRPr/>
            </a:pPr>
            <a:r>
              <a:rPr lang="es-ES" sz="1800" kern="0" dirty="0" smtClean="0"/>
              <a:t>Aplique </a:t>
            </a:r>
            <a:r>
              <a:rPr lang="es-ES" sz="1800" kern="0" dirty="0"/>
              <a:t>las imprimaciones </a:t>
            </a:r>
            <a:r>
              <a:rPr lang="en-GB" sz="18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1K Aerosol </a:t>
            </a:r>
            <a:r>
              <a:rPr lang="en-US" sz="1800" b="1" dirty="0"/>
              <a:t>1.880.2000 / 1. 880.2006 </a:t>
            </a:r>
            <a:r>
              <a:rPr lang="es-ES" sz="1800" kern="0" dirty="0"/>
              <a:t>en las áreas pequeñas de metal desnudo y deje evaporar antes de aplicar el color interior</a:t>
            </a:r>
          </a:p>
          <a:p>
            <a:pPr marL="342900" indent="-342900">
              <a:spcAft>
                <a:spcPts val="600"/>
              </a:spcAft>
              <a:buFontTx/>
              <a:buChar char="•"/>
              <a:defRPr/>
            </a:pPr>
            <a:r>
              <a:rPr lang="es-ES" sz="1800" kern="0" dirty="0" smtClean="0"/>
              <a:t>Para </a:t>
            </a:r>
            <a:r>
              <a:rPr lang="es-ES" sz="1800" kern="0" dirty="0"/>
              <a:t>cubrir las zonas del sellador </a:t>
            </a:r>
            <a:r>
              <a:rPr lang="es-ES" sz="1800" kern="0" dirty="0" smtClean="0">
                <a:sym typeface="Wingdings" panose="05000000000000000000" pitchFamily="2" charset="2"/>
              </a:rPr>
              <a:t> </a:t>
            </a:r>
            <a:r>
              <a:rPr lang="es-ES" sz="1800" kern="0" dirty="0" smtClean="0"/>
              <a:t>aplicarles </a:t>
            </a:r>
            <a:r>
              <a:rPr lang="es-ES" sz="1800" kern="0" dirty="0"/>
              <a:t>una capa ligera de color interior y a continuación secarlas por aire antes de la aplicación </a:t>
            </a:r>
            <a:r>
              <a:rPr lang="es-ES" sz="1800" kern="0" dirty="0" smtClean="0"/>
              <a:t>normal</a:t>
            </a:r>
            <a:endParaRPr lang="es-ES" sz="1800" dirty="0" smtClean="0"/>
          </a:p>
          <a:p>
            <a:pPr algn="just">
              <a:spcAft>
                <a:spcPts val="600"/>
              </a:spcAft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64385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</a:t>
            </a:r>
            <a:b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Compartimento del motor (bajo capó)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2286000"/>
            <a:ext cx="4268894" cy="457200"/>
          </a:xfrm>
        </p:spPr>
        <p:txBody>
          <a:bodyPr/>
          <a:lstStyle/>
          <a:p>
            <a:pPr algn="ctr">
              <a:spcAft>
                <a:spcPts val="600"/>
              </a:spcAft>
              <a:defRPr/>
            </a:pPr>
            <a:r>
              <a:rPr lang="es-ES" b="1" kern="0" dirty="0"/>
              <a:t>Características</a:t>
            </a:r>
          </a:p>
          <a:p>
            <a:pPr marL="342900" indent="-342900">
              <a:spcAft>
                <a:spcPts val="600"/>
              </a:spcAft>
              <a:buFontTx/>
              <a:buChar char="•"/>
              <a:defRPr/>
            </a:pPr>
            <a:endParaRPr lang="es-ES" sz="1800" kern="0" dirty="0"/>
          </a:p>
          <a:p>
            <a:pPr algn="just">
              <a:spcAft>
                <a:spcPts val="600"/>
              </a:spcAft>
            </a:pPr>
            <a:endParaRPr lang="es-ES" dirty="0"/>
          </a:p>
        </p:txBody>
      </p:sp>
      <p:sp>
        <p:nvSpPr>
          <p:cNvPr id="5" name="Rectángulo redondeado 4"/>
          <p:cNvSpPr/>
          <p:nvPr/>
        </p:nvSpPr>
        <p:spPr>
          <a:xfrm>
            <a:off x="799252" y="2895600"/>
            <a:ext cx="4077547" cy="2362200"/>
          </a:xfrm>
          <a:prstGeom prst="roundRect">
            <a:avLst/>
          </a:prstGeom>
          <a:solidFill>
            <a:srgbClr val="841215"/>
          </a:solidFill>
        </p:spPr>
        <p:txBody>
          <a:bodyPr wrap="square" anchor="t">
            <a:noAutofit/>
          </a:bodyPr>
          <a:lstStyle/>
          <a:p>
            <a:pPr marL="285750" indent="-285750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Proporciona el acabado interior y un fondo húmedo sobre húmedo exterior a la misma vez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5334000" y="2895599"/>
            <a:ext cx="4495800" cy="2514601"/>
          </a:xfrm>
          <a:prstGeom prst="roundRect">
            <a:avLst/>
          </a:prstGeom>
          <a:solidFill>
            <a:srgbClr val="D11C12"/>
          </a:solidFill>
        </p:spPr>
        <p:txBody>
          <a:bodyPr wrap="square" anchor="ctr">
            <a:noAutofit/>
          </a:bodyPr>
          <a:lstStyle/>
          <a:p>
            <a:pPr marL="285750" indent="-285750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Ahorra tiempo de pintado</a:t>
            </a:r>
          </a:p>
          <a:p>
            <a:pPr marL="285750" indent="-285750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Ahorra tiempo de enmascarado</a:t>
            </a:r>
          </a:p>
          <a:p>
            <a:pPr marL="285750" indent="-285750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Ahorra tiempo de limpieza de pistola</a:t>
            </a:r>
          </a:p>
          <a:p>
            <a:pPr marL="285750" indent="-285750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Ahorra tiempo y costes de cabina</a:t>
            </a:r>
          </a:p>
          <a:p>
            <a:pPr marL="285750" indent="-285750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Simplifica la reparación</a:t>
            </a:r>
          </a:p>
        </p:txBody>
      </p:sp>
      <p:sp>
        <p:nvSpPr>
          <p:cNvPr id="8" name="Marcador de contenido 6"/>
          <p:cNvSpPr txBox="1">
            <a:spLocks/>
          </p:cNvSpPr>
          <p:nvPr/>
        </p:nvSpPr>
        <p:spPr>
          <a:xfrm>
            <a:off x="5218853" y="2276474"/>
            <a:ext cx="4268894" cy="45720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2119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55600" indent="-92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2119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538163" indent="-904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2119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720725" indent="-904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2119"/>
              </a:buClr>
              <a:buFont typeface="Arial"/>
              <a:buChar char="•"/>
              <a:defRPr lang="es-ES" sz="14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s-ES" b="1" kern="0" dirty="0" smtClean="0"/>
              <a:t>Ventajas</a:t>
            </a:r>
          </a:p>
          <a:p>
            <a:pPr marL="342900" indent="-342900">
              <a:spcAft>
                <a:spcPts val="600"/>
              </a:spcAft>
              <a:buFontTx/>
              <a:buChar char="•"/>
              <a:defRPr/>
            </a:pPr>
            <a:endParaRPr lang="es-ES" sz="1800" kern="0" dirty="0" smtClean="0"/>
          </a:p>
          <a:p>
            <a:pPr algn="just">
              <a:spcAft>
                <a:spcPts val="600"/>
              </a:spcAft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044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Proceso de pintado </a:t>
            </a:r>
            <a:b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altLang="es-ES" sz="2000" b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Compartimento del motor (bajo capó)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2286000"/>
            <a:ext cx="4268894" cy="457200"/>
          </a:xfrm>
        </p:spPr>
        <p:txBody>
          <a:bodyPr/>
          <a:lstStyle/>
          <a:p>
            <a:pPr algn="ctr">
              <a:spcAft>
                <a:spcPts val="600"/>
              </a:spcAft>
              <a:defRPr/>
            </a:pPr>
            <a:r>
              <a:rPr lang="es-ES" b="1" kern="0" dirty="0"/>
              <a:t>Características</a:t>
            </a:r>
          </a:p>
          <a:p>
            <a:pPr marL="342900" indent="-342900">
              <a:spcAft>
                <a:spcPts val="600"/>
              </a:spcAft>
              <a:buFontTx/>
              <a:buChar char="•"/>
              <a:defRPr/>
            </a:pPr>
            <a:endParaRPr lang="es-ES" sz="1800" kern="0" dirty="0"/>
          </a:p>
          <a:p>
            <a:pPr algn="just">
              <a:spcAft>
                <a:spcPts val="600"/>
              </a:spcAft>
            </a:pPr>
            <a:endParaRPr lang="es-ES" dirty="0"/>
          </a:p>
        </p:txBody>
      </p:sp>
      <p:sp>
        <p:nvSpPr>
          <p:cNvPr id="5" name="Rectángulo redondeado 4"/>
          <p:cNvSpPr/>
          <p:nvPr/>
        </p:nvSpPr>
        <p:spPr>
          <a:xfrm>
            <a:off x="799252" y="2895600"/>
            <a:ext cx="4077547" cy="2362200"/>
          </a:xfrm>
          <a:prstGeom prst="roundRect">
            <a:avLst/>
          </a:prstGeom>
          <a:solidFill>
            <a:srgbClr val="841215"/>
          </a:solidFill>
        </p:spPr>
        <p:txBody>
          <a:bodyPr wrap="square" anchor="t">
            <a:no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Permite prescindir de un paso completo del proceso de pintado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Puede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repintarse en 15 minutos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Puede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repintarse con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AquaMax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Extra y </a:t>
            </a: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Duralit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Extra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Dispone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de fórmulas específicas para compartimientos del motor</a:t>
            </a:r>
          </a:p>
        </p:txBody>
      </p:sp>
      <p:sp>
        <p:nvSpPr>
          <p:cNvPr id="6" name="Rectángulo redondeado 5"/>
          <p:cNvSpPr/>
          <p:nvPr/>
        </p:nvSpPr>
        <p:spPr>
          <a:xfrm>
            <a:off x="5334000" y="2895599"/>
            <a:ext cx="4495800" cy="2514601"/>
          </a:xfrm>
          <a:prstGeom prst="roundRect">
            <a:avLst/>
          </a:prstGeom>
          <a:solidFill>
            <a:srgbClr val="D11C12"/>
          </a:solidFill>
        </p:spPr>
        <p:txBody>
          <a:bodyPr wrap="square" anchor="ctr">
            <a:noAutofit/>
          </a:bodyPr>
          <a:lstStyle/>
          <a:p>
            <a:pPr marL="285750" indent="-285750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Ahorra tiempo y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materiales</a:t>
            </a:r>
          </a:p>
          <a:p>
            <a:pPr marL="285750" indent="-285750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Tiempo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de proceso rápido</a:t>
            </a:r>
          </a:p>
          <a:p>
            <a:pPr marL="285750" indent="-285750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Procedimiento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sencillo para el pintor</a:t>
            </a:r>
          </a:p>
          <a:p>
            <a:pPr marL="285750" indent="-285750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Colores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fáciles de mezclar</a:t>
            </a:r>
          </a:p>
          <a:p>
            <a:pPr marL="285750" indent="-285750">
              <a:spcBef>
                <a:spcPct val="200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Ajuste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de color 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preciso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Marcador de contenido 6"/>
          <p:cNvSpPr txBox="1">
            <a:spLocks/>
          </p:cNvSpPr>
          <p:nvPr/>
        </p:nvSpPr>
        <p:spPr>
          <a:xfrm>
            <a:off x="5218853" y="2276474"/>
            <a:ext cx="4268894" cy="45720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tabLst>
                <a:tab pos="182563" algn="l"/>
              </a:tabLst>
              <a:defRPr sz="20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182563" indent="-1825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2119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355600" indent="-92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2119"/>
              </a:buClr>
              <a:buFont typeface="Arial"/>
              <a:buChar char="•"/>
              <a:defRPr sz="16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538163" indent="-904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2119"/>
              </a:buClr>
              <a:buFont typeface="Arial"/>
              <a:buChar char="•"/>
              <a:defRPr sz="1400" kern="12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720725" indent="-904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32119"/>
              </a:buClr>
              <a:buFont typeface="Arial"/>
              <a:buChar char="•"/>
              <a:defRPr lang="es-ES" sz="1400" kern="1200" dirty="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s-ES" b="1" kern="0" dirty="0" smtClean="0"/>
              <a:t>Ventajas</a:t>
            </a:r>
            <a:endParaRPr lang="es-ES" sz="1800" kern="0" dirty="0" smtClean="0"/>
          </a:p>
          <a:p>
            <a:pPr algn="just">
              <a:spcAft>
                <a:spcPts val="600"/>
              </a:spcAft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1994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s-ES" altLang="es-ES" smtClean="0">
                <a:latin typeface="Arial" panose="020B0604020202020204" pitchFamily="34" charset="0"/>
                <a:cs typeface="Arial" panose="020B0604020202020204" pitchFamily="34" charset="0"/>
              </a:rPr>
              <a:t>Inhalar / Ingerir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es-ES" dirty="0"/>
              <a:t>La </a:t>
            </a:r>
            <a:r>
              <a:rPr lang="es-ES" dirty="0" smtClean="0"/>
              <a:t>ventilación </a:t>
            </a:r>
            <a:r>
              <a:rPr lang="es-ES" dirty="0"/>
              <a:t>es </a:t>
            </a:r>
            <a:r>
              <a:rPr lang="es-ES" dirty="0" smtClean="0"/>
              <a:t>vital</a:t>
            </a:r>
          </a:p>
          <a:p>
            <a:pPr marL="342900" indent="-342900" eaLnBrk="1" fontAlgn="auto" hangingPunct="1">
              <a:buFont typeface="Arial" panose="020B0604020202020204" pitchFamily="34" charset="0"/>
              <a:buChar char="•"/>
              <a:defRPr/>
            </a:pPr>
            <a:r>
              <a:rPr lang="es-ES" dirty="0"/>
              <a:t>Inhalar / Ingerir vapor de pintura o niebla puede causar problemas como por ejemplo:</a:t>
            </a:r>
          </a:p>
          <a:p>
            <a:pPr marL="522288" lvl="1" indent="-342900" eaLnBrk="1" fontAlgn="auto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dirty="0"/>
              <a:t>Irritación de los ojos </a:t>
            </a:r>
          </a:p>
          <a:p>
            <a:pPr marL="522288" lvl="1" indent="-342900" eaLnBrk="1" fontAlgn="auto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dirty="0"/>
              <a:t>Dolor de garganta</a:t>
            </a:r>
          </a:p>
          <a:p>
            <a:pPr marL="522288" lvl="1" indent="-342900" eaLnBrk="1" fontAlgn="auto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dirty="0"/>
              <a:t>Náuseas</a:t>
            </a:r>
          </a:p>
          <a:p>
            <a:pPr marL="522288" lvl="1" indent="-342900" eaLnBrk="1" fontAlgn="auto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dirty="0"/>
              <a:t>Moqueo de la nariz</a:t>
            </a:r>
          </a:p>
          <a:p>
            <a:pPr marL="522288" lvl="1" indent="-342900" eaLnBrk="1" fontAlgn="auto" hangingPunct="1">
              <a:lnSpc>
                <a:spcPct val="150000"/>
              </a:lnSpc>
              <a:buFont typeface="Wingdings" panose="05000000000000000000" pitchFamily="2" charset="2"/>
              <a:buChar char="ü"/>
              <a:defRPr/>
            </a:pPr>
            <a:r>
              <a:rPr lang="es-ES" dirty="0"/>
              <a:t>Fatiga</a:t>
            </a:r>
          </a:p>
          <a:p>
            <a:pPr lvl="1" indent="0" eaLnBrk="1" fontAlgn="auto" hangingPunct="1">
              <a:buFont typeface="Arial"/>
              <a:buNone/>
              <a:defRPr/>
            </a:pPr>
            <a:endParaRPr lang="es-ES" dirty="0" smtClean="0"/>
          </a:p>
          <a:p>
            <a:pPr eaLnBrk="1" fontAlgn="auto" hangingPunct="1"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7768511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Acabados </a:t>
            </a:r>
            <a:r>
              <a:rPr lang="es-ES" altLang="es-ES" dirty="0" err="1">
                <a:latin typeface="Arial" panose="020B0604020202020204" pitchFamily="34" charset="0"/>
                <a:cs typeface="Arial" panose="020B0604020202020204" pitchFamily="34" charset="0"/>
              </a:rPr>
              <a:t>Monocapa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545494" cy="3886198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 smtClean="0"/>
              <a:t>Beneficios en </a:t>
            </a:r>
            <a:r>
              <a:rPr lang="es-ES" dirty="0"/>
              <a:t>ultra altos sólidos con un acabado duradero, duro y con un brillo </a:t>
            </a:r>
            <a:r>
              <a:rPr lang="es-ES" dirty="0" smtClean="0"/>
              <a:t>superior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Catalizadores UHS</a:t>
            </a:r>
          </a:p>
          <a:p>
            <a:pPr marL="698500" lvl="2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800" dirty="0" smtClean="0"/>
              <a:t>2880  </a:t>
            </a:r>
            <a:r>
              <a:rPr lang="es-ES" sz="1800" dirty="0"/>
              <a:t>Extra Rápido</a:t>
            </a:r>
          </a:p>
          <a:p>
            <a:pPr marL="698500" lvl="2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800" dirty="0"/>
              <a:t>2870  Rápido</a:t>
            </a:r>
          </a:p>
          <a:p>
            <a:pPr marL="698500" lvl="2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800" dirty="0"/>
              <a:t>2860  </a:t>
            </a:r>
            <a:r>
              <a:rPr lang="es-ES" sz="1800" dirty="0" smtClean="0"/>
              <a:t>Medio</a:t>
            </a:r>
            <a:endParaRPr lang="es-ES" sz="1800" dirty="0"/>
          </a:p>
          <a:p>
            <a:pPr marL="698500" lvl="2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800" dirty="0"/>
              <a:t>2850  Lento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dirty="0"/>
              <a:t>Diluyentes  </a:t>
            </a:r>
            <a:r>
              <a:rPr lang="es-ES" dirty="0" err="1" smtClean="0"/>
              <a:t>Aditivados</a:t>
            </a:r>
            <a:endParaRPr lang="es-ES" dirty="0"/>
          </a:p>
          <a:p>
            <a:pPr marL="698500" lvl="2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800" dirty="0"/>
              <a:t>2810  Medio </a:t>
            </a:r>
          </a:p>
          <a:p>
            <a:pPr marL="698500" lvl="2" indent="-34290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1800" dirty="0"/>
              <a:t>2820  Lento</a:t>
            </a: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 smtClean="0"/>
          </a:p>
          <a:p>
            <a:pPr marL="342900" indent="-342900" algn="just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dirty="0"/>
          </a:p>
          <a:p>
            <a:pPr algn="just">
              <a:spcAft>
                <a:spcPts val="600"/>
              </a:spcAft>
            </a:pPr>
            <a:endParaRPr lang="es-ES" dirty="0" smtClean="0"/>
          </a:p>
          <a:p>
            <a:pPr algn="just">
              <a:spcAft>
                <a:spcPts val="600"/>
              </a:spcAft>
            </a:pPr>
            <a:endParaRPr lang="es-ES" dirty="0"/>
          </a:p>
        </p:txBody>
      </p:sp>
      <p:pic>
        <p:nvPicPr>
          <p:cNvPr id="4" name="Picture 4" descr="UHS DURALIT Ext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0" y="1752600"/>
            <a:ext cx="1905000" cy="252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redondeado 4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Duralit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Extra UHS</a:t>
            </a:r>
          </a:p>
        </p:txBody>
      </p:sp>
    </p:spTree>
    <p:extLst>
      <p:ext uri="{BB962C8B-B14F-4D97-AF65-F5344CB8AC3E}">
        <p14:creationId xmlns:p14="http://schemas.microsoft.com/office/powerpoint/2010/main" val="2973375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Acabados </a:t>
            </a:r>
            <a:r>
              <a:rPr lang="es-ES" altLang="es-ES" dirty="0" err="1">
                <a:latin typeface="Arial" panose="020B0604020202020204" pitchFamily="34" charset="0"/>
                <a:cs typeface="Arial" panose="020B0604020202020204" pitchFamily="34" charset="0"/>
              </a:rPr>
              <a:t>Monocapa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600"/>
              </a:spcAft>
              <a:buFontTx/>
              <a:buChar char="•"/>
              <a:defRPr/>
            </a:pPr>
            <a:r>
              <a:rPr lang="es-ES" sz="1800" kern="0" dirty="0"/>
              <a:t>Cuando los colores están preparados, los catalizadores y diluyentes se añadirán en peso, con el siguiente </a:t>
            </a:r>
            <a:r>
              <a:rPr lang="es-ES" sz="1800" kern="0" dirty="0" smtClean="0"/>
              <a:t>procedimiento:</a:t>
            </a:r>
            <a:r>
              <a:rPr lang="es-ES" sz="1800" kern="0" dirty="0"/>
              <a:t/>
            </a:r>
            <a:br>
              <a:rPr lang="es-ES" sz="1800" kern="0" dirty="0"/>
            </a:br>
            <a:endParaRPr lang="es-ES" sz="1800" kern="0" dirty="0" smtClean="0"/>
          </a:p>
          <a:p>
            <a:pPr marL="525463" lvl="1" indent="-342900">
              <a:spcAft>
                <a:spcPts val="600"/>
              </a:spcAft>
              <a:buFontTx/>
              <a:buChar char="•"/>
              <a:defRPr/>
            </a:pPr>
            <a:r>
              <a:rPr lang="es-ES" kern="0" dirty="0" smtClean="0"/>
              <a:t>Pesar la fórmula</a:t>
            </a:r>
            <a:endParaRPr lang="es-ES" kern="0" dirty="0"/>
          </a:p>
          <a:p>
            <a:pPr marL="525463" lvl="1" indent="-342900">
              <a:spcAft>
                <a:spcPts val="600"/>
              </a:spcAft>
              <a:buFontTx/>
              <a:buChar char="•"/>
              <a:defRPr/>
            </a:pPr>
            <a:r>
              <a:rPr lang="es-ES" kern="0" dirty="0" smtClean="0"/>
              <a:t>Remover </a:t>
            </a:r>
            <a:r>
              <a:rPr lang="es-ES" kern="0" dirty="0"/>
              <a:t>muy bien, por espacio de 2 minutos antes de activar y </a:t>
            </a:r>
            <a:r>
              <a:rPr lang="es-ES" kern="0" dirty="0" smtClean="0"/>
              <a:t>diluir</a:t>
            </a:r>
            <a:endParaRPr lang="es-ES" kern="0" dirty="0"/>
          </a:p>
          <a:p>
            <a:pPr marL="525463" lvl="1" indent="-342900">
              <a:spcAft>
                <a:spcPts val="600"/>
              </a:spcAft>
              <a:buFontTx/>
              <a:buChar char="•"/>
              <a:defRPr/>
            </a:pPr>
            <a:r>
              <a:rPr lang="es-ES" kern="0" dirty="0"/>
              <a:t>Añadir el catalizadores y el diluyente a peso y remover a fondo de </a:t>
            </a:r>
            <a:r>
              <a:rPr lang="es-ES" kern="0" dirty="0" smtClean="0"/>
              <a:t>nuevo</a:t>
            </a:r>
            <a:endParaRPr lang="es-ES" kern="0" dirty="0"/>
          </a:p>
          <a:p>
            <a:pPr marL="525463" lvl="1" indent="-342900">
              <a:spcAft>
                <a:spcPts val="600"/>
              </a:spcAft>
              <a:buFontTx/>
              <a:buChar char="•"/>
              <a:defRPr/>
            </a:pPr>
            <a:r>
              <a:rPr lang="es-ES" kern="0" dirty="0"/>
              <a:t>El sistema de activado y dilución a peso en el más ajustado y adecuado</a:t>
            </a:r>
          </a:p>
          <a:p>
            <a:pPr algn="just">
              <a:spcAft>
                <a:spcPts val="600"/>
              </a:spcAft>
            </a:pPr>
            <a:endParaRPr lang="es-ES" sz="2400" dirty="0"/>
          </a:p>
        </p:txBody>
      </p:sp>
      <p:pic>
        <p:nvPicPr>
          <p:cNvPr id="4" name="Picture 4" descr="UHS DURALIT Ext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0" y="1752600"/>
            <a:ext cx="1905000" cy="252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redondeado 4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Duralit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Extra UHS</a:t>
            </a:r>
          </a:p>
        </p:txBody>
      </p:sp>
    </p:spTree>
    <p:extLst>
      <p:ext uri="{BB962C8B-B14F-4D97-AF65-F5344CB8AC3E}">
        <p14:creationId xmlns:p14="http://schemas.microsoft.com/office/powerpoint/2010/main" val="26405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Acabados </a:t>
            </a:r>
            <a:r>
              <a:rPr lang="es-ES" altLang="es-ES" dirty="0" err="1">
                <a:latin typeface="Arial" panose="020B0604020202020204" pitchFamily="34" charset="0"/>
                <a:cs typeface="Arial" panose="020B0604020202020204" pitchFamily="34" charset="0"/>
              </a:rPr>
              <a:t>Monocapa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sz="1800" kern="0" dirty="0"/>
              <a:t>Ratio de mezcla </a:t>
            </a:r>
            <a:endParaRPr lang="es-ES" sz="1800" kern="0" dirty="0" smtClean="0"/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es-ES" sz="1600" kern="0" dirty="0" smtClean="0"/>
              <a:t>Color </a:t>
            </a:r>
            <a:r>
              <a:rPr lang="es-ES" sz="1600" kern="0" dirty="0" err="1"/>
              <a:t>Duralit</a:t>
            </a:r>
            <a:r>
              <a:rPr lang="es-ES" sz="1600" kern="0" dirty="0"/>
              <a:t> Extra*	 </a:t>
            </a:r>
            <a:r>
              <a:rPr lang="es-ES" sz="1600" kern="0" dirty="0" smtClean="0"/>
              <a:t>	2</a:t>
            </a:r>
            <a:endParaRPr lang="es-ES" sz="1600" kern="0" dirty="0"/>
          </a:p>
          <a:p>
            <a:pPr marL="525463" lvl="1" indent="-342900" algn="just">
              <a:spcAft>
                <a:spcPts val="0"/>
              </a:spcAft>
              <a:buFont typeface="Arial" panose="020B0604020202020204" pitchFamily="34" charset="0"/>
              <a:buChar char="-"/>
              <a:defRPr/>
            </a:pPr>
            <a:r>
              <a:rPr lang="es-ES" sz="1600" kern="0" dirty="0" smtClean="0"/>
              <a:t>Catalizador </a:t>
            </a:r>
            <a:r>
              <a:rPr lang="es-ES" sz="1600" kern="0" dirty="0"/>
              <a:t>HS	      </a:t>
            </a:r>
            <a:r>
              <a:rPr lang="es-ES" sz="1600" kern="0" dirty="0" smtClean="0"/>
              <a:t>	1</a:t>
            </a:r>
            <a:endParaRPr lang="es-ES" sz="1600" kern="0" dirty="0"/>
          </a:p>
          <a:p>
            <a:pPr marL="525463" lvl="1" indent="-342900" algn="just">
              <a:spcAft>
                <a:spcPts val="1200"/>
              </a:spcAft>
              <a:buFont typeface="Arial" panose="020B0604020202020204" pitchFamily="34" charset="0"/>
              <a:buChar char="-"/>
              <a:defRPr/>
            </a:pPr>
            <a:r>
              <a:rPr lang="es-ES" sz="1600" kern="0" dirty="0" smtClean="0"/>
              <a:t>Diluyente                               </a:t>
            </a:r>
            <a:r>
              <a:rPr lang="es-ES" sz="1600" kern="0" dirty="0"/>
              <a:t>0.6  /  0,7 </a:t>
            </a:r>
            <a:endParaRPr lang="es-ES" sz="1600" kern="0" dirty="0" smtClean="0"/>
          </a:p>
          <a:p>
            <a:pPr lvl="1" indent="0" algn="just">
              <a:spcAft>
                <a:spcPts val="600"/>
              </a:spcAft>
              <a:buNone/>
              <a:defRPr/>
            </a:pPr>
            <a:r>
              <a:rPr lang="es-ES" sz="1400" kern="0" dirty="0"/>
              <a:t>M</a:t>
            </a:r>
            <a:r>
              <a:rPr lang="es-ES" sz="1600" kern="0" dirty="0" smtClean="0"/>
              <a:t>ezcle </a:t>
            </a:r>
            <a:r>
              <a:rPr lang="es-ES" sz="1600" kern="0" dirty="0"/>
              <a:t>el color a fondo antes de activar y diluir.</a:t>
            </a:r>
          </a:p>
          <a:p>
            <a:pPr marL="342900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sz="1800" kern="0" dirty="0" smtClean="0"/>
              <a:t>Viscosidad </a:t>
            </a:r>
            <a:r>
              <a:rPr lang="es-ES" sz="1800" kern="0" dirty="0"/>
              <a:t>de </a:t>
            </a:r>
            <a:r>
              <a:rPr lang="es-ES" sz="1800" kern="0" dirty="0" smtClean="0"/>
              <a:t>aplicación </a:t>
            </a:r>
            <a:r>
              <a:rPr lang="es-ES" sz="1800" kern="0" dirty="0" smtClean="0">
                <a:sym typeface="Wingdings" panose="05000000000000000000" pitchFamily="2" charset="2"/>
              </a:rPr>
              <a:t> </a:t>
            </a:r>
            <a:r>
              <a:rPr lang="es-ES" sz="1800" kern="0" dirty="0" smtClean="0"/>
              <a:t>20-25seg. </a:t>
            </a:r>
            <a:r>
              <a:rPr lang="es-ES" sz="1800" kern="0" dirty="0"/>
              <a:t>DIN4 @ </a:t>
            </a:r>
            <a:r>
              <a:rPr lang="es-ES" sz="1800" kern="0" dirty="0" smtClean="0"/>
              <a:t>20ºC</a:t>
            </a:r>
          </a:p>
          <a:p>
            <a:pPr marL="342900" indent="-342900" algn="just">
              <a:spcAft>
                <a:spcPts val="0"/>
              </a:spcAft>
              <a:buFontTx/>
              <a:buChar char="•"/>
              <a:defRPr/>
            </a:pPr>
            <a:r>
              <a:rPr lang="es-ES" sz="1800" kern="0" dirty="0" smtClean="0"/>
              <a:t>Dos procesos de aplicación</a:t>
            </a:r>
            <a:endParaRPr lang="es-ES" sz="1800" kern="0" dirty="0"/>
          </a:p>
          <a:p>
            <a:pPr marL="525463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s-ES" sz="1600" kern="0" dirty="0" smtClean="0"/>
              <a:t>Aplicar 2 </a:t>
            </a:r>
            <a:r>
              <a:rPr lang="es-ES" sz="1600" kern="0" dirty="0"/>
              <a:t>manos normales, con 5 minutos de evaporación entre manos, para conseguir </a:t>
            </a:r>
            <a:r>
              <a:rPr lang="es-ES" sz="1600" kern="0" dirty="0" smtClean="0"/>
              <a:t>50-75</a:t>
            </a:r>
            <a:r>
              <a:rPr lang="es-ES" sz="1600" dirty="0" smtClean="0">
                <a:solidFill>
                  <a:prstClr val="black"/>
                </a:solidFill>
                <a:latin typeface="Calibri"/>
                <a:sym typeface="Symbol" pitchFamily="18" charset="2"/>
              </a:rPr>
              <a:t></a:t>
            </a:r>
            <a:r>
              <a:rPr lang="es-ES" sz="1600" kern="0" dirty="0" smtClean="0"/>
              <a:t> </a:t>
            </a:r>
            <a:r>
              <a:rPr lang="es-ES" sz="1600" kern="0" dirty="0"/>
              <a:t>de película </a:t>
            </a:r>
            <a:r>
              <a:rPr lang="es-ES" sz="1600" kern="0" dirty="0" smtClean="0"/>
              <a:t>seca</a:t>
            </a:r>
          </a:p>
          <a:p>
            <a:pPr marL="525463" lvl="1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s-ES" sz="1600" kern="0" dirty="0"/>
              <a:t>Aplicar una mano media seguida a continuación de una mano completa para conseguir </a:t>
            </a:r>
            <a:r>
              <a:rPr lang="es-ES" sz="1600" kern="0" dirty="0" smtClean="0"/>
              <a:t>50</a:t>
            </a:r>
            <a:r>
              <a:rPr lang="es-ES" sz="1600" dirty="0" smtClean="0">
                <a:solidFill>
                  <a:prstClr val="black"/>
                </a:solidFill>
                <a:latin typeface="Calibri"/>
                <a:sym typeface="Symbol" pitchFamily="18" charset="2"/>
              </a:rPr>
              <a:t></a:t>
            </a:r>
            <a:r>
              <a:rPr lang="es-ES" sz="1600" kern="0" dirty="0" smtClean="0"/>
              <a:t> </a:t>
            </a:r>
            <a:r>
              <a:rPr lang="es-ES" sz="1600" kern="0" dirty="0"/>
              <a:t>de película seca</a:t>
            </a:r>
          </a:p>
          <a:p>
            <a:pPr lvl="1" indent="0" algn="just">
              <a:spcAft>
                <a:spcPts val="600"/>
              </a:spcAft>
              <a:buNone/>
            </a:pPr>
            <a:r>
              <a:rPr lang="es-ES" sz="1600" kern="0" dirty="0"/>
              <a:t>No hace falta tiempo de evaporación antes del </a:t>
            </a:r>
            <a:r>
              <a:rPr lang="es-ES" sz="1600" kern="0" dirty="0" smtClean="0"/>
              <a:t>horneado</a:t>
            </a:r>
          </a:p>
          <a:p>
            <a:pPr marL="468313" lvl="1" indent="-285750" algn="just">
              <a:spcAft>
                <a:spcPts val="600"/>
              </a:spcAft>
              <a:buFont typeface="Arial" panose="020B0604020202020204" pitchFamily="34" charset="0"/>
              <a:buChar char="-"/>
            </a:pPr>
            <a:endParaRPr lang="es-ES" sz="1600" kern="0" dirty="0"/>
          </a:p>
        </p:txBody>
      </p:sp>
      <p:pic>
        <p:nvPicPr>
          <p:cNvPr id="4" name="Picture 4" descr="UHS DURALIT Ext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0" y="1752600"/>
            <a:ext cx="1905000" cy="252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redondeado 4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Duralit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Extra UHS</a:t>
            </a:r>
          </a:p>
        </p:txBody>
      </p:sp>
    </p:spTree>
    <p:extLst>
      <p:ext uri="{BB962C8B-B14F-4D97-AF65-F5344CB8AC3E}">
        <p14:creationId xmlns:p14="http://schemas.microsoft.com/office/powerpoint/2010/main" val="232735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Acabados </a:t>
            </a:r>
            <a:r>
              <a:rPr lang="es-ES" altLang="es-ES" dirty="0" err="1">
                <a:latin typeface="Arial" panose="020B0604020202020204" pitchFamily="34" charset="0"/>
                <a:cs typeface="Arial" panose="020B0604020202020204" pitchFamily="34" charset="0"/>
              </a:rPr>
              <a:t>Monocapa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/>
              <a:t>Tiempos de secado</a:t>
            </a:r>
          </a:p>
          <a:p>
            <a:pPr marL="525463" lvl="1" indent="-342900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s-ES" sz="1600" kern="0" dirty="0" smtClean="0"/>
              <a:t>Infra-Rojos</a:t>
            </a:r>
          </a:p>
          <a:p>
            <a:pPr marL="823913" lvl="3" indent="-285750">
              <a:spcAft>
                <a:spcPts val="0"/>
              </a:spcAft>
              <a:defRPr/>
            </a:pPr>
            <a:r>
              <a:rPr lang="es-ES" sz="1600" kern="0" dirty="0" smtClean="0"/>
              <a:t>Onda </a:t>
            </a:r>
            <a:r>
              <a:rPr lang="es-ES" sz="1600" kern="0" dirty="0"/>
              <a:t>corta 	4-5 minutos máxima potencia</a:t>
            </a:r>
          </a:p>
          <a:p>
            <a:pPr marL="823913" lvl="3" indent="-285750">
              <a:spcAft>
                <a:spcPts val="0"/>
              </a:spcAft>
              <a:defRPr/>
            </a:pPr>
            <a:r>
              <a:rPr lang="es-ES" sz="1600" kern="0" dirty="0" smtClean="0"/>
              <a:t>Onda </a:t>
            </a:r>
            <a:r>
              <a:rPr lang="es-ES" sz="1600" kern="0" dirty="0"/>
              <a:t>media	5-7  minutos máxima potencia</a:t>
            </a:r>
          </a:p>
          <a:p>
            <a:pPr marL="525463" lvl="1" indent="-342900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s-ES" sz="1600" kern="0" dirty="0"/>
              <a:t>Horno</a:t>
            </a:r>
          </a:p>
          <a:p>
            <a:pPr marL="823913" lvl="3" indent="-285750">
              <a:spcAft>
                <a:spcPts val="0"/>
              </a:spcAft>
              <a:defRPr/>
            </a:pPr>
            <a:r>
              <a:rPr lang="es-ES" sz="1600" kern="0" dirty="0"/>
              <a:t>2880		10 minutos a 60°C*</a:t>
            </a:r>
          </a:p>
          <a:p>
            <a:pPr marL="823913" lvl="3" indent="-285750">
              <a:spcAft>
                <a:spcPts val="0"/>
              </a:spcAft>
              <a:defRPr/>
            </a:pPr>
            <a:r>
              <a:rPr lang="es-ES" sz="1600" kern="0" dirty="0"/>
              <a:t>2870		20 minutos a 60°C*</a:t>
            </a:r>
          </a:p>
          <a:p>
            <a:pPr marL="823913" lvl="3" indent="-285750">
              <a:spcAft>
                <a:spcPts val="0"/>
              </a:spcAft>
              <a:defRPr/>
            </a:pPr>
            <a:r>
              <a:rPr lang="es-ES" sz="1600" kern="0" dirty="0"/>
              <a:t>2860		30 minutos a 60°C*</a:t>
            </a:r>
          </a:p>
          <a:p>
            <a:pPr marL="823913" lvl="3" indent="-285750">
              <a:spcAft>
                <a:spcPts val="0"/>
              </a:spcAft>
              <a:defRPr/>
            </a:pPr>
            <a:r>
              <a:rPr lang="es-ES" sz="1600" kern="0" dirty="0"/>
              <a:t>2850		40 minutos a 60°C*</a:t>
            </a:r>
          </a:p>
          <a:p>
            <a:pPr marL="468313" lvl="1" indent="-285750" algn="just">
              <a:spcAft>
                <a:spcPts val="0"/>
              </a:spcAft>
              <a:defRPr/>
            </a:pPr>
            <a:endParaRPr lang="es-ES" sz="1600" kern="0" dirty="0"/>
          </a:p>
          <a:p>
            <a:pPr lvl="1" indent="0" algn="just">
              <a:spcAft>
                <a:spcPts val="0"/>
              </a:spcAft>
              <a:buNone/>
              <a:defRPr/>
            </a:pPr>
            <a:r>
              <a:rPr lang="es-ES" sz="1600" kern="0" dirty="0" smtClean="0"/>
              <a:t>	* </a:t>
            </a:r>
            <a:r>
              <a:rPr lang="es-ES" sz="1600" kern="0" dirty="0"/>
              <a:t>Temperatura del sustrato</a:t>
            </a:r>
          </a:p>
          <a:p>
            <a:pPr marL="468313" lvl="1" indent="-285750" algn="just">
              <a:spcAft>
                <a:spcPts val="600"/>
              </a:spcAft>
              <a:buFont typeface="Arial" panose="020B0604020202020204" pitchFamily="34" charset="0"/>
              <a:buChar char="-"/>
            </a:pPr>
            <a:endParaRPr lang="es-ES" sz="1600" kern="0" dirty="0"/>
          </a:p>
        </p:txBody>
      </p:sp>
      <p:pic>
        <p:nvPicPr>
          <p:cNvPr id="4" name="Picture 4" descr="UHS DURALIT Ext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0" y="1752600"/>
            <a:ext cx="1905000" cy="252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redondeado 4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Duralit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Extra UHS</a:t>
            </a:r>
          </a:p>
        </p:txBody>
      </p:sp>
    </p:spTree>
    <p:extLst>
      <p:ext uri="{BB962C8B-B14F-4D97-AF65-F5344CB8AC3E}">
        <p14:creationId xmlns:p14="http://schemas.microsoft.com/office/powerpoint/2010/main" val="263305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Acabados </a:t>
            </a:r>
            <a:r>
              <a:rPr lang="es-ES" altLang="es-ES" dirty="0" err="1">
                <a:latin typeface="Arial" panose="020B0604020202020204" pitchFamily="34" charset="0"/>
                <a:cs typeface="Arial" panose="020B0604020202020204" pitchFamily="34" charset="0"/>
              </a:rPr>
              <a:t>Monocapa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/>
              <a:t>Tiempos de </a:t>
            </a:r>
            <a:r>
              <a:rPr lang="es-ES" sz="1800" kern="0" dirty="0" smtClean="0"/>
              <a:t>secado alternativas</a:t>
            </a:r>
            <a:endParaRPr lang="es-ES" sz="1800" kern="0" dirty="0"/>
          </a:p>
          <a:p>
            <a:pPr marL="525463" lvl="1" indent="-342900"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s-ES" sz="1600" kern="0" dirty="0"/>
              <a:t>A </a:t>
            </a:r>
            <a:r>
              <a:rPr lang="es-ES" sz="1600" kern="0" dirty="0" smtClean="0"/>
              <a:t>50°C</a:t>
            </a:r>
            <a:r>
              <a:rPr lang="es-ES" sz="1600" kern="0" dirty="0" smtClean="0">
                <a:sym typeface="Wingdings" panose="05000000000000000000" pitchFamily="2" charset="2"/>
              </a:rPr>
              <a:t> </a:t>
            </a:r>
            <a:endParaRPr lang="es-ES" sz="1600" kern="0" dirty="0"/>
          </a:p>
          <a:p>
            <a:pPr marL="823913" lvl="3" indent="-285750">
              <a:spcAft>
                <a:spcPts val="0"/>
              </a:spcAft>
              <a:defRPr/>
            </a:pPr>
            <a:r>
              <a:rPr lang="es-ES" sz="1600" kern="0" dirty="0"/>
              <a:t>20 minutos </a:t>
            </a:r>
            <a:r>
              <a:rPr lang="es-ES" sz="1600" kern="0" dirty="0" smtClean="0">
                <a:sym typeface="Wingdings" panose="05000000000000000000" pitchFamily="2" charset="2"/>
              </a:rPr>
              <a:t></a:t>
            </a:r>
            <a:r>
              <a:rPr lang="es-ES" sz="1600" kern="0" dirty="0" smtClean="0"/>
              <a:t> 2880</a:t>
            </a:r>
          </a:p>
          <a:p>
            <a:pPr marL="823913" lvl="3" indent="-285750">
              <a:spcAft>
                <a:spcPts val="0"/>
              </a:spcAft>
              <a:defRPr/>
            </a:pPr>
            <a:r>
              <a:rPr lang="es-ES" sz="1600" kern="0" dirty="0" smtClean="0"/>
              <a:t>40 minutos </a:t>
            </a:r>
            <a:r>
              <a:rPr lang="es-ES" sz="1600" kern="0" dirty="0" smtClean="0">
                <a:sym typeface="Wingdings" panose="05000000000000000000" pitchFamily="2" charset="2"/>
              </a:rPr>
              <a:t></a:t>
            </a:r>
            <a:r>
              <a:rPr lang="es-ES" sz="1600" kern="0" dirty="0" smtClean="0"/>
              <a:t> 2870</a:t>
            </a:r>
          </a:p>
          <a:p>
            <a:pPr marL="823913" lvl="3" indent="-285750">
              <a:spcAft>
                <a:spcPts val="0"/>
              </a:spcAft>
              <a:defRPr/>
            </a:pPr>
            <a:r>
              <a:rPr lang="es-ES" sz="1600" kern="0" dirty="0" smtClean="0"/>
              <a:t>60 </a:t>
            </a:r>
            <a:r>
              <a:rPr lang="es-ES" sz="1600" kern="0" dirty="0"/>
              <a:t>minutos </a:t>
            </a:r>
            <a:r>
              <a:rPr lang="es-ES" sz="1600" kern="0" dirty="0" smtClean="0">
                <a:sym typeface="Wingdings" panose="05000000000000000000" pitchFamily="2" charset="2"/>
              </a:rPr>
              <a:t> </a:t>
            </a:r>
            <a:r>
              <a:rPr lang="es-ES" sz="1600" kern="0" dirty="0" smtClean="0"/>
              <a:t>2860 </a:t>
            </a:r>
            <a:endParaRPr lang="es-ES" sz="1600" kern="0" dirty="0"/>
          </a:p>
          <a:p>
            <a:pPr lvl="1" indent="0" algn="just">
              <a:spcAft>
                <a:spcPts val="600"/>
              </a:spcAft>
              <a:buNone/>
            </a:pPr>
            <a:r>
              <a:rPr lang="es-ES" sz="1600" kern="0" dirty="0"/>
              <a:t>(</a:t>
            </a:r>
            <a:r>
              <a:rPr lang="es-ES" sz="1400" i="1" kern="0" dirty="0" smtClean="0"/>
              <a:t>Temperaturas y tiempos expresados  son  a temperatura de sustrato</a:t>
            </a:r>
            <a:r>
              <a:rPr lang="es-ES" sz="1600" i="1" kern="0" dirty="0" smtClean="0"/>
              <a:t>.)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800" kern="0" dirty="0" smtClean="0"/>
              <a:t> Aditivos disponibles:</a:t>
            </a:r>
          </a:p>
          <a:p>
            <a:pPr marL="468313" lvl="1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kern="0" dirty="0" smtClean="0"/>
              <a:t>Base </a:t>
            </a:r>
            <a:r>
              <a:rPr lang="pt-BR" sz="1600" kern="0" dirty="0" err="1"/>
              <a:t>Matizante</a:t>
            </a:r>
            <a:r>
              <a:rPr lang="pt-BR" sz="1600" kern="0" dirty="0"/>
              <a:t> –</a:t>
            </a:r>
            <a:r>
              <a:rPr lang="pt-BR" sz="1600" kern="0" dirty="0" smtClean="0"/>
              <a:t> </a:t>
            </a:r>
            <a:r>
              <a:rPr lang="pt-BR" sz="1600" kern="0" dirty="0"/>
              <a:t>MAT 5 	</a:t>
            </a:r>
            <a:r>
              <a:rPr lang="pt-BR" sz="1600" kern="0" dirty="0" smtClean="0"/>
              <a:t>1.977.5502 </a:t>
            </a:r>
            <a:endParaRPr lang="pt-BR" sz="1600" kern="0" dirty="0"/>
          </a:p>
          <a:p>
            <a:pPr marL="468313" lvl="1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kern="0" dirty="0"/>
              <a:t>Aditivo </a:t>
            </a:r>
            <a:r>
              <a:rPr lang="pt-BR" sz="1600" kern="0" dirty="0" err="1"/>
              <a:t>Texturado</a:t>
            </a:r>
            <a:r>
              <a:rPr lang="pt-BR" sz="1600" kern="0" dirty="0"/>
              <a:t> – Fino	 	1.975.5500 </a:t>
            </a:r>
          </a:p>
          <a:p>
            <a:pPr marL="468313" lvl="1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kern="0" dirty="0"/>
              <a:t>Aditivo </a:t>
            </a:r>
            <a:r>
              <a:rPr lang="pt-BR" sz="1600" kern="0" dirty="0" err="1"/>
              <a:t>Texturado</a:t>
            </a:r>
            <a:r>
              <a:rPr lang="pt-BR" sz="1600" kern="0" dirty="0"/>
              <a:t> – </a:t>
            </a:r>
            <a:r>
              <a:rPr lang="pt-BR" sz="1600" kern="0" dirty="0" err="1"/>
              <a:t>Grueso</a:t>
            </a:r>
            <a:r>
              <a:rPr lang="pt-BR" sz="1600" kern="0" dirty="0"/>
              <a:t>	1.975.5501 </a:t>
            </a:r>
          </a:p>
          <a:p>
            <a:pPr marL="468313" lvl="1" indent="-2857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1600" kern="0" dirty="0" err="1" smtClean="0"/>
              <a:t>Flexibilizante</a:t>
            </a:r>
            <a:r>
              <a:rPr lang="pt-BR" sz="1600" kern="0" dirty="0" smtClean="0"/>
              <a:t> </a:t>
            </a:r>
            <a:r>
              <a:rPr lang="pt-BR" sz="1600" kern="0" dirty="0" err="1" smtClean="0"/>
              <a:t>Plast</a:t>
            </a:r>
            <a:r>
              <a:rPr lang="pt-BR" sz="1600" kern="0" dirty="0"/>
              <a:t> –</a:t>
            </a:r>
            <a:r>
              <a:rPr lang="pt-BR" sz="1600" kern="0" dirty="0" smtClean="0"/>
              <a:t> </a:t>
            </a:r>
            <a:r>
              <a:rPr lang="pt-BR" sz="1600" kern="0" dirty="0"/>
              <a:t>AD1208 	1.975.1208</a:t>
            </a:r>
          </a:p>
          <a:p>
            <a:pPr lvl="1" indent="0" algn="just">
              <a:spcAft>
                <a:spcPts val="600"/>
              </a:spcAft>
              <a:buNone/>
            </a:pPr>
            <a:endParaRPr lang="es-ES" sz="1600" kern="0" dirty="0"/>
          </a:p>
        </p:txBody>
      </p:sp>
      <p:pic>
        <p:nvPicPr>
          <p:cNvPr id="4" name="Picture 4" descr="UHS DURALIT Ext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0" y="1752600"/>
            <a:ext cx="1905000" cy="252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redondeado 4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Duralit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Extra UHS</a:t>
            </a:r>
          </a:p>
        </p:txBody>
      </p:sp>
    </p:spTree>
    <p:extLst>
      <p:ext uri="{BB962C8B-B14F-4D97-AF65-F5344CB8AC3E}">
        <p14:creationId xmlns:p14="http://schemas.microsoft.com/office/powerpoint/2010/main" val="3665436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Para sustratos Plásticos </a:t>
            </a:r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Rígidos</a:t>
            </a:r>
            <a:endParaRPr lang="es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84107" y="1676401"/>
            <a:ext cx="10085493" cy="380999"/>
          </a:xfrm>
        </p:spPr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Plásticos </a:t>
            </a:r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Rígidos </a:t>
            </a:r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dirty="0" smtClean="0"/>
              <a:t>ratios </a:t>
            </a:r>
            <a:r>
              <a:rPr lang="es-ES" dirty="0"/>
              <a:t>en volumen</a:t>
            </a:r>
          </a:p>
          <a:p>
            <a:endParaRPr lang="es-ES" dirty="0"/>
          </a:p>
        </p:txBody>
      </p:sp>
      <p:pic>
        <p:nvPicPr>
          <p:cNvPr id="4" name="Picture 4" descr="UHS DURALIT Ext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0" y="1752600"/>
            <a:ext cx="1905000" cy="252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4816564"/>
              </p:ext>
            </p:extLst>
          </p:nvPr>
        </p:nvGraphicFramePr>
        <p:xfrm>
          <a:off x="533400" y="2378014"/>
          <a:ext cx="7918733" cy="2506859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1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15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55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71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1283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Apariencia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19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Color </a:t>
                      </a:r>
                      <a:r>
                        <a:rPr kumimoji="0" lang="es-E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Duralit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Extra UHS 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19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UHS                   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Mat 5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19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5500 Aditivo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Texturado</a:t>
                      </a: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fino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19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5501 Aditivo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Texturado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grueso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19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AD1208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Plastificante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19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UHS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catalizador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19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UHS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Diluyente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19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857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Brillo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kumimoji="0" 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vol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kumimoji="0" 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vol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0.6 vol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857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Satinado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vol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2,5 </a:t>
                      </a:r>
                      <a:r>
                        <a:rPr kumimoji="0" 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vol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kumimoji="0" 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vol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vol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857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Mate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 vol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vol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kumimoji="0" 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vol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vol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726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Mate </a:t>
                      </a:r>
                    </a:p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Texturado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vol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vol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kumimoji="0" 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vol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vol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726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Texturado</a:t>
                      </a:r>
                    </a:p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grueso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vol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 vol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kumimoji="0" 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vol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kumimoji="0" lang="es-ES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vol</a:t>
                      </a:r>
                      <a:endParaRPr kumimoji="0" lang="es-E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201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Para sustratos Plásticos F</a:t>
            </a:r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lexibles</a:t>
            </a:r>
            <a:endParaRPr lang="es-ES" alt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>
          <a:xfrm>
            <a:off x="684107" y="1676401"/>
            <a:ext cx="10085493" cy="380999"/>
          </a:xfrm>
        </p:spPr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Plásticos </a:t>
            </a:r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Flexibles</a:t>
            </a:r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s-ES" dirty="0" smtClean="0"/>
              <a:t>ratios </a:t>
            </a:r>
            <a:r>
              <a:rPr lang="es-ES" dirty="0"/>
              <a:t>en volumen</a:t>
            </a:r>
          </a:p>
          <a:p>
            <a:endParaRPr lang="es-ES" dirty="0"/>
          </a:p>
        </p:txBody>
      </p:sp>
      <p:pic>
        <p:nvPicPr>
          <p:cNvPr id="4" name="Picture 4" descr="UHS DURALIT Ext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0" y="1752600"/>
            <a:ext cx="1905000" cy="252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8" name="Group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6211486"/>
              </p:ext>
            </p:extLst>
          </p:nvPr>
        </p:nvGraphicFramePr>
        <p:xfrm>
          <a:off x="533400" y="2378014"/>
          <a:ext cx="7918733" cy="2506859"/>
        </p:xfrm>
        <a:graphic>
          <a:graphicData uri="http://schemas.openxmlformats.org/drawingml/2006/table">
            <a:tbl>
              <a:tblPr/>
              <a:tblGrid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213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0153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155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1714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61283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Apariencia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19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Color </a:t>
                      </a:r>
                      <a:r>
                        <a:rPr kumimoji="0" lang="es-E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Duralit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Extra UHS 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19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UHS                   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Mat 5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19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5500 Aditivo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Texturado</a:t>
                      </a: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fino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19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5501 Aditivo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Texturado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grueso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19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AD1208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Plastificante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19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UHS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catalizador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191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UHS</a:t>
                      </a:r>
                    </a:p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Diluyente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1191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857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Brillo</a:t>
                      </a:r>
                      <a:endParaRPr kumimoji="0" lang="es-E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</a:t>
                      </a:r>
                      <a:r>
                        <a:rPr kumimoji="0" lang="es-E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vol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0.5 vol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vol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0.6 vol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857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Satinado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vol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2,5 </a:t>
                      </a:r>
                      <a:r>
                        <a:rPr kumimoji="0" lang="es-E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vol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vol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vol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857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Mate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1.5 vol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 vol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vol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vol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2726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Mate </a:t>
                      </a:r>
                    </a:p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Texturado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vol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vol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vol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vol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726"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Texturado</a:t>
                      </a:r>
                    </a:p>
                    <a:p>
                      <a:pPr marL="342900" marR="0" lvl="0" indent="-342900" algn="l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grueso</a:t>
                      </a:r>
                      <a:endParaRPr kumimoji="0" lang="es-ES" sz="11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77" marR="90677" marT="45346" marB="45346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 vol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vol</a:t>
                      </a:r>
                      <a:endParaRPr kumimoji="0" lang="es-ES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 </a:t>
                      </a:r>
                      <a:r>
                        <a:rPr kumimoji="0" lang="es-E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vol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t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1,2 </a:t>
                      </a:r>
                      <a:r>
                        <a:rPr kumimoji="0" lang="es-ES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vol</a:t>
                      </a:r>
                      <a:endParaRPr kumimoji="0" lang="es-E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90681" marR="90681" marT="45301" marB="45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984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altLang="es-ES" dirty="0">
                <a:latin typeface="Arial" panose="020B0604020202020204" pitchFamily="34" charset="0"/>
                <a:cs typeface="Arial" panose="020B0604020202020204" pitchFamily="34" charset="0"/>
              </a:rPr>
              <a:t>Acabados </a:t>
            </a:r>
            <a:r>
              <a:rPr lang="es-ES" altLang="es-E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Monocapa</a:t>
            </a:r>
            <a:r>
              <a:rPr lang="es-ES" alt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 - Beneficios</a:t>
            </a:r>
            <a:endParaRPr lang="es-ES" alt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684106" y="1676402"/>
            <a:ext cx="7316894" cy="3886198"/>
          </a:xfrm>
        </p:spPr>
        <p:txBody>
          <a:bodyPr/>
          <a:lstStyle/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/>
              <a:t>Cumple con la legislación europea sobre limitación de COV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Acabado </a:t>
            </a:r>
            <a:r>
              <a:rPr lang="es-ES" sz="1800" kern="0" dirty="0"/>
              <a:t>Excelente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Altos </a:t>
            </a:r>
            <a:r>
              <a:rPr lang="es-ES" sz="1800" kern="0" dirty="0"/>
              <a:t>Sólidos = Ahorro de materiales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Excelentes </a:t>
            </a:r>
            <a:r>
              <a:rPr lang="es-ES" sz="1800" kern="0" dirty="0"/>
              <a:t>extensión y dureza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Muy </a:t>
            </a:r>
            <a:r>
              <a:rPr lang="es-ES" sz="1800" kern="0" dirty="0"/>
              <a:t>duradero. Homologado para garantías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Sistema </a:t>
            </a:r>
            <a:r>
              <a:rPr lang="es-ES" sz="1800" kern="0" dirty="0"/>
              <a:t>de Habitáculo de Motor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Tiempos </a:t>
            </a:r>
            <a:r>
              <a:rPr lang="es-ES" sz="1800" kern="0" dirty="0"/>
              <a:t>de secado de 10, 20 y 30 minutos</a:t>
            </a:r>
          </a:p>
          <a:p>
            <a:pPr marL="342900" indent="-342900" algn="just">
              <a:spcAft>
                <a:spcPts val="1200"/>
              </a:spcAft>
              <a:buFontTx/>
              <a:buChar char="•"/>
              <a:defRPr/>
            </a:pPr>
            <a:r>
              <a:rPr lang="es-ES" sz="1800" kern="0" dirty="0" smtClean="0"/>
              <a:t>Amplia </a:t>
            </a:r>
            <a:r>
              <a:rPr lang="es-ES" sz="1800" kern="0" dirty="0"/>
              <a:t>gama de acabados matizados, </a:t>
            </a:r>
            <a:r>
              <a:rPr lang="es-ES" sz="1800" kern="0" dirty="0" err="1"/>
              <a:t>texturados</a:t>
            </a:r>
            <a:r>
              <a:rPr lang="es-ES" sz="1800" kern="0" dirty="0"/>
              <a:t>, etc… con los aditivos existentes.</a:t>
            </a:r>
          </a:p>
        </p:txBody>
      </p:sp>
      <p:pic>
        <p:nvPicPr>
          <p:cNvPr id="4" name="Picture 4" descr="UHS DURALIT Extr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0" y="1752600"/>
            <a:ext cx="1905000" cy="2523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ángulo redondeado 4"/>
          <p:cNvSpPr/>
          <p:nvPr/>
        </p:nvSpPr>
        <p:spPr>
          <a:xfrm>
            <a:off x="8502888" y="4492563"/>
            <a:ext cx="3187223" cy="698055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 err="1">
                <a:solidFill>
                  <a:schemeClr val="bg1"/>
                </a:solidFill>
                <a:latin typeface="Arial"/>
                <a:cs typeface="Arial"/>
              </a:rPr>
              <a:t>Duralit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 Extra UHS</a:t>
            </a:r>
          </a:p>
        </p:txBody>
      </p:sp>
    </p:spTree>
    <p:extLst>
      <p:ext uri="{BB962C8B-B14F-4D97-AF65-F5344CB8AC3E}">
        <p14:creationId xmlns:p14="http://schemas.microsoft.com/office/powerpoint/2010/main" val="420407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/>
              <a:t>BARNICES UHS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93632" y="4058095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1.360.0315                         Barniz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2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6" r="32458" b="17136"/>
          <a:stretch>
            <a:fillRect/>
          </a:stretch>
        </p:blipFill>
        <p:spPr bwMode="auto">
          <a:xfrm>
            <a:off x="983007" y="1581829"/>
            <a:ext cx="1675682" cy="2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redondeado 12"/>
          <p:cNvSpPr/>
          <p:nvPr/>
        </p:nvSpPr>
        <p:spPr>
          <a:xfrm>
            <a:off x="3447201" y="4099624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0325                         Barniz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UHS 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6200770" y="4082955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0950                         Barniz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UHS 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8954340" y="4082071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</a:t>
            </a: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0380                         Barniz </a:t>
            </a: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UHS </a:t>
            </a:r>
          </a:p>
        </p:txBody>
      </p:sp>
      <p:pic>
        <p:nvPicPr>
          <p:cNvPr id="22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4" t="1979" r="33852" b="18224"/>
          <a:stretch>
            <a:fillRect/>
          </a:stretch>
        </p:blipFill>
        <p:spPr bwMode="auto">
          <a:xfrm>
            <a:off x="3877103" y="1600200"/>
            <a:ext cx="1469135" cy="220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0000" r="32000" b="12666"/>
          <a:stretch/>
        </p:blipFill>
        <p:spPr>
          <a:xfrm>
            <a:off x="6418629" y="1336542"/>
            <a:ext cx="1616547" cy="2467361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697" y="1600200"/>
            <a:ext cx="1720763" cy="248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24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200" kern="0" dirty="0"/>
              <a:t>BARNICES UHS</a:t>
            </a:r>
          </a:p>
        </p:txBody>
      </p:sp>
      <p:sp>
        <p:nvSpPr>
          <p:cNvPr id="9" name="Rectángulo redondeado 8"/>
          <p:cNvSpPr/>
          <p:nvPr/>
        </p:nvSpPr>
        <p:spPr>
          <a:xfrm>
            <a:off x="693632" y="4058095"/>
            <a:ext cx="2254432" cy="1021556"/>
          </a:xfrm>
          <a:prstGeom prst="roundRect">
            <a:avLst/>
          </a:prstGeom>
          <a:solidFill>
            <a:srgbClr val="B21516"/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  <a:defRPr/>
            </a:pPr>
            <a:r>
              <a:rPr lang="es-ES" dirty="0" smtClean="0">
                <a:solidFill>
                  <a:schemeClr val="bg1"/>
                </a:solidFill>
                <a:latin typeface="Arial"/>
                <a:cs typeface="Arial"/>
              </a:rPr>
              <a:t>1.360.0315                         Barniz UHS </a:t>
            </a:r>
            <a:endParaRPr lang="es-E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2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6" r="32458" b="17136"/>
          <a:stretch>
            <a:fillRect/>
          </a:stretch>
        </p:blipFill>
        <p:spPr bwMode="auto">
          <a:xfrm>
            <a:off x="983007" y="1581829"/>
            <a:ext cx="1675682" cy="2285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redondeado 12"/>
          <p:cNvSpPr/>
          <p:nvPr/>
        </p:nvSpPr>
        <p:spPr>
          <a:xfrm>
            <a:off x="3447201" y="4099624"/>
            <a:ext cx="2254432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1.360.0325                         Barniz UHS </a:t>
            </a:r>
          </a:p>
        </p:txBody>
      </p:sp>
      <p:sp>
        <p:nvSpPr>
          <p:cNvPr id="15" name="Rectángulo redondeado 14"/>
          <p:cNvSpPr/>
          <p:nvPr/>
        </p:nvSpPr>
        <p:spPr>
          <a:xfrm>
            <a:off x="6200770" y="4082955"/>
            <a:ext cx="2254432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1.360.0950                         Barniz UHS </a:t>
            </a:r>
          </a:p>
        </p:txBody>
      </p:sp>
      <p:sp>
        <p:nvSpPr>
          <p:cNvPr id="18" name="Rectángulo redondeado 17"/>
          <p:cNvSpPr/>
          <p:nvPr/>
        </p:nvSpPr>
        <p:spPr>
          <a:xfrm>
            <a:off x="8954340" y="4082071"/>
            <a:ext cx="2254432" cy="102155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/>
          <a:p>
            <a:pPr algn="ctr">
              <a:spcBef>
                <a:spcPct val="20000"/>
              </a:spcBef>
              <a:spcAft>
                <a:spcPts val="1200"/>
              </a:spcAft>
            </a:pPr>
            <a:r>
              <a:rPr lang="es-ES" dirty="0">
                <a:solidFill>
                  <a:schemeClr val="bg1"/>
                </a:solidFill>
                <a:latin typeface="Arial"/>
                <a:cs typeface="Arial"/>
              </a:rPr>
              <a:t>1.360.0380                         Barniz UHS </a:t>
            </a:r>
          </a:p>
        </p:txBody>
      </p:sp>
      <p:pic>
        <p:nvPicPr>
          <p:cNvPr id="22" name="Imagen 7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4" t="1979" r="33852" b="18224"/>
          <a:stretch>
            <a:fillRect/>
          </a:stretch>
        </p:blipFill>
        <p:spPr bwMode="auto">
          <a:xfrm>
            <a:off x="3877103" y="1600200"/>
            <a:ext cx="1469135" cy="220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t="10000" r="32000" b="12666"/>
          <a:stretch/>
        </p:blipFill>
        <p:spPr>
          <a:xfrm>
            <a:off x="6418629" y="1336542"/>
            <a:ext cx="1616547" cy="2467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1697" y="1600200"/>
            <a:ext cx="1720763" cy="24818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351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8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7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E6575F1B6241345A89AF92E1B467251" ma:contentTypeVersion="0" ma:contentTypeDescription="Create a new document." ma:contentTypeScope="" ma:versionID="4a20d922b15e39bcdc5b0e3febd9d945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21193EB-A0F4-483C-87B0-51336DCED40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CF0A5A-CB3F-4A00-8439-85A7E83A9B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BA6FC6F-A594-4B4A-8B95-6B16A0F7495E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4623</TotalTime>
  <Words>6949</Words>
  <Application>Microsoft Office PowerPoint</Application>
  <PresentationFormat>Panorámica</PresentationFormat>
  <Paragraphs>1228</Paragraphs>
  <Slides>146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146</vt:i4>
      </vt:variant>
    </vt:vector>
  </HeadingPairs>
  <TitlesOfParts>
    <vt:vector size="167" baseType="lpstr">
      <vt:lpstr>ＭＳ Ｐゴシック</vt:lpstr>
      <vt:lpstr>ＭＳ Ｐゴシック</vt:lpstr>
      <vt:lpstr>Arial</vt:lpstr>
      <vt:lpstr>Calibri</vt:lpstr>
      <vt:lpstr>Helvetica</vt:lpstr>
      <vt:lpstr>Symbol</vt:lpstr>
      <vt:lpstr>Times</vt:lpstr>
      <vt:lpstr>Times New Roman</vt:lpstr>
      <vt:lpstr>Wingdings</vt:lpstr>
      <vt:lpstr>Benutzerdefiniertes Design</vt:lpstr>
      <vt:lpstr>2_Benutzerdefiniertes Design</vt:lpstr>
      <vt:lpstr>1_Benutzerdefiniertes Design</vt:lpstr>
      <vt:lpstr>3_Benutzerdefiniertes Design</vt:lpstr>
      <vt:lpstr>11_Diseño personalizado</vt:lpstr>
      <vt:lpstr>6_Diseño personalizado</vt:lpstr>
      <vt:lpstr>6_Benutzerdefiniertes Design</vt:lpstr>
      <vt:lpstr>7_Benutzerdefiniertes Design</vt:lpstr>
      <vt:lpstr>8_Benutzerdefiniertes Design</vt:lpstr>
      <vt:lpstr>8_Diseño personalizado</vt:lpstr>
      <vt:lpstr>5_Diseño personalizado</vt:lpstr>
      <vt:lpstr>Clip</vt:lpstr>
      <vt:lpstr>Nuevas tecnologías Productos y Procesos </vt:lpstr>
      <vt:lpstr>Agenda</vt:lpstr>
      <vt:lpstr>INDICE </vt:lpstr>
      <vt:lpstr>Procedimientos EHS Seguridad Personal</vt:lpstr>
      <vt:lpstr>¿Porqué es importante ?</vt:lpstr>
      <vt:lpstr>Procure estar en un ambiente seguro</vt:lpstr>
      <vt:lpstr>Seguridad Personal</vt:lpstr>
      <vt:lpstr>Ojos</vt:lpstr>
      <vt:lpstr>Inhalar / Ingerir </vt:lpstr>
      <vt:lpstr>Inhalar / Ingerir </vt:lpstr>
      <vt:lpstr>Piel</vt:lpstr>
      <vt:lpstr>Exposición a Isocianatos</vt:lpstr>
      <vt:lpstr>Control de exposición a Isocianatos</vt:lpstr>
      <vt:lpstr>Control de exposición a Isocianatos</vt:lpstr>
      <vt:lpstr>Control de exposición a Isocianatos</vt:lpstr>
      <vt:lpstr>Control de exposición a Isocianatos</vt:lpstr>
      <vt:lpstr>Algunos ejemplos de Equipos de Seguridad</vt:lpstr>
      <vt:lpstr>Desengrasantes y Limpiadores </vt:lpstr>
      <vt:lpstr>Características generales</vt:lpstr>
      <vt:lpstr>Características generales</vt:lpstr>
      <vt:lpstr>Características generales</vt:lpstr>
      <vt:lpstr>Masillas Polyester</vt:lpstr>
      <vt:lpstr>Características generales</vt:lpstr>
      <vt:lpstr>Características generales</vt:lpstr>
      <vt:lpstr>Características generales</vt:lpstr>
      <vt:lpstr>Características generales</vt:lpstr>
      <vt:lpstr>Imprimaciones</vt:lpstr>
      <vt:lpstr>Imprimaciones</vt:lpstr>
      <vt:lpstr>Características generales</vt:lpstr>
      <vt:lpstr>Imprimaciones</vt:lpstr>
      <vt:lpstr>Características generales</vt:lpstr>
      <vt:lpstr>Soportes disponibles</vt:lpstr>
      <vt:lpstr>Proceso</vt:lpstr>
      <vt:lpstr>Imprimaciones</vt:lpstr>
      <vt:lpstr>Características generales</vt:lpstr>
      <vt:lpstr>Aparejos 2K</vt:lpstr>
      <vt:lpstr>Aparejos 2K</vt:lpstr>
      <vt:lpstr>Características generales</vt:lpstr>
      <vt:lpstr>Línea de producto </vt:lpstr>
      <vt:lpstr>Proceso de activación</vt:lpstr>
      <vt:lpstr>Proceso de aplicación</vt:lpstr>
      <vt:lpstr>Notas adicionales del proceso</vt:lpstr>
      <vt:lpstr>Substratos</vt:lpstr>
      <vt:lpstr>Plásticos</vt:lpstr>
      <vt:lpstr>Aparejos 2K</vt:lpstr>
      <vt:lpstr>Características generales</vt:lpstr>
      <vt:lpstr>Características generales</vt:lpstr>
      <vt:lpstr>Características generales</vt:lpstr>
      <vt:lpstr>Aparejos 2K</vt:lpstr>
      <vt:lpstr>Características generales</vt:lpstr>
      <vt:lpstr>Características generales</vt:lpstr>
      <vt:lpstr>Sustratos</vt:lpstr>
      <vt:lpstr>Materiales promocionales</vt:lpstr>
      <vt:lpstr>Bicapa Base Agua - Aquamax Extra</vt:lpstr>
      <vt:lpstr>Características generales</vt:lpstr>
      <vt:lpstr>Características generales</vt:lpstr>
      <vt:lpstr>Características generales</vt:lpstr>
      <vt:lpstr>Proceso de mezcla</vt:lpstr>
      <vt:lpstr>Proceso de mezcla</vt:lpstr>
      <vt:lpstr>Características generales</vt:lpstr>
      <vt:lpstr>Características generales</vt:lpstr>
      <vt:lpstr>Características generales</vt:lpstr>
      <vt:lpstr>Características generales</vt:lpstr>
      <vt:lpstr>Características generales</vt:lpstr>
      <vt:lpstr>Opción 1. – Método estándar</vt:lpstr>
      <vt:lpstr>Opción 2. – Método “Express”</vt:lpstr>
      <vt:lpstr>Opción 2. – Método “Express”</vt:lpstr>
      <vt:lpstr>Difuminados</vt:lpstr>
      <vt:lpstr>Difuminados</vt:lpstr>
      <vt:lpstr>Difuminados</vt:lpstr>
      <vt:lpstr>Difuminados</vt:lpstr>
      <vt:lpstr>Proceso de pintado del compartimento del motor (bajo capó)</vt:lpstr>
      <vt:lpstr>Proceso de pintado del compartimento del motor (bajo capó)</vt:lpstr>
      <vt:lpstr>Proceso de pintado  Compartimento del motor (bajo capó)</vt:lpstr>
      <vt:lpstr>Proceso de pintado  Compartimento del motor (bajo capó)</vt:lpstr>
      <vt:lpstr>Proceso de pintado  Compartimento del motor (bajo capó)</vt:lpstr>
      <vt:lpstr>Proceso de pintado  Compartimento del motor (bajo capó)</vt:lpstr>
      <vt:lpstr>Proceso de pintado  Compartimento del motor (bajo capó)</vt:lpstr>
      <vt:lpstr>Proceso de pintado  Compartimento del motor (bajo capó)</vt:lpstr>
      <vt:lpstr>Proceso de pintado  Compartimento del motor (bajo capó)</vt:lpstr>
      <vt:lpstr>Proceso de pintado  Compartimento del motor (bajo capó)</vt:lpstr>
      <vt:lpstr>Proceso de pintado  Compartimento del motor (bajo capó)</vt:lpstr>
      <vt:lpstr>Proceso de pintado  Compartimento del motor (bajo capó)</vt:lpstr>
      <vt:lpstr>Proceso de pintado  Compartimento del motor (bajo capó)</vt:lpstr>
      <vt:lpstr>Proceso de pintado  Compartimento del motor (bajo capó)</vt:lpstr>
      <vt:lpstr>Proceso de pintado  Compartimento del motor (bajo capó)</vt:lpstr>
      <vt:lpstr>Proceso de pintado  Compartimento del motor (bajo capó)</vt:lpstr>
      <vt:lpstr>Proceso de pintado  Compartimento del motor (bajo capó)</vt:lpstr>
      <vt:lpstr>Proceso de pintado  Compartimento del motor (bajo capó)</vt:lpstr>
      <vt:lpstr>Acabados Monocapa</vt:lpstr>
      <vt:lpstr>Acabados Monocapa</vt:lpstr>
      <vt:lpstr>Acabados Monocapa</vt:lpstr>
      <vt:lpstr>Acabados Monocapa</vt:lpstr>
      <vt:lpstr>Acabados Monocapa</vt:lpstr>
      <vt:lpstr>Para sustratos Plásticos Rígidos</vt:lpstr>
      <vt:lpstr>Para sustratos Plásticos Flexibles</vt:lpstr>
      <vt:lpstr>Acabados Monocapa - Beneficios</vt:lpstr>
      <vt:lpstr>BARNICES UHS</vt:lpstr>
      <vt:lpstr>BARNICES UHS</vt:lpstr>
      <vt:lpstr>Características generales</vt:lpstr>
      <vt:lpstr>Características generales</vt:lpstr>
      <vt:lpstr>BARNICES UHS</vt:lpstr>
      <vt:lpstr>Características generales</vt:lpstr>
      <vt:lpstr>Características generales</vt:lpstr>
      <vt:lpstr>Proceso de activación</vt:lpstr>
      <vt:lpstr>Características generales</vt:lpstr>
      <vt:lpstr>Información general</vt:lpstr>
      <vt:lpstr>BARNICES UHS</vt:lpstr>
      <vt:lpstr>Características generales</vt:lpstr>
      <vt:lpstr>Características generales</vt:lpstr>
      <vt:lpstr>Proceso de activación</vt:lpstr>
      <vt:lpstr>Proceso de aplicación</vt:lpstr>
      <vt:lpstr>Proceso de aplicación</vt:lpstr>
      <vt:lpstr>Beneficios</vt:lpstr>
      <vt:lpstr>BARNICES UHS</vt:lpstr>
      <vt:lpstr>Características generales</vt:lpstr>
      <vt:lpstr>Características generales</vt:lpstr>
      <vt:lpstr>Características generales</vt:lpstr>
      <vt:lpstr>Características generales</vt:lpstr>
      <vt:lpstr>Beneficios</vt:lpstr>
      <vt:lpstr>BARNICES UHS Extra Clear</vt:lpstr>
      <vt:lpstr>BARNICES UHS Extra Clear</vt:lpstr>
      <vt:lpstr>Características generales</vt:lpstr>
      <vt:lpstr>Características generales</vt:lpstr>
      <vt:lpstr>Características generales</vt:lpstr>
      <vt:lpstr>Características generales</vt:lpstr>
      <vt:lpstr>Otros datos técnicos</vt:lpstr>
      <vt:lpstr>Otros datos técnicos</vt:lpstr>
      <vt:lpstr>BARNICES UHS Extra Clear</vt:lpstr>
      <vt:lpstr>Características generales</vt:lpstr>
      <vt:lpstr>Características generales</vt:lpstr>
      <vt:lpstr>Características generales</vt:lpstr>
      <vt:lpstr>Características generales</vt:lpstr>
      <vt:lpstr>Otros datos técnicos</vt:lpstr>
      <vt:lpstr>Difuminados </vt:lpstr>
      <vt:lpstr>Características generales </vt:lpstr>
      <vt:lpstr>Proceso de barniz HS con 1.912.5410 “Diluyente para difuminado en Aerosol”</vt:lpstr>
      <vt:lpstr>Mejores prácticas con acabados UHS</vt:lpstr>
      <vt:lpstr>Mejores prácticas con acabados UHS</vt:lpstr>
      <vt:lpstr>Mejores prácticas con acabados UHS</vt:lpstr>
      <vt:lpstr>Mejores prácticas con acabados UHS</vt:lpstr>
      <vt:lpstr>Mejores prácticas con acabados UHS</vt:lpstr>
      <vt:lpstr>Mejores prácticas con acabados UHS Resumen</vt:lpstr>
      <vt:lpstr>Mejores prácticas con acabados UHS Resumen</vt:lpstr>
      <vt:lpstr>Consulta ficha técnica</vt:lpstr>
      <vt:lpstr>Gracias</vt:lpstr>
    </vt:vector>
  </TitlesOfParts>
  <Company>Hill &amp; Knowlton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Cristina Orriols</dc:creator>
  <cp:lastModifiedBy>Santamaria, Beatriz (TER LSC)</cp:lastModifiedBy>
  <cp:revision>171</cp:revision>
  <cp:lastPrinted>2013-04-12T08:30:02Z</cp:lastPrinted>
  <dcterms:created xsi:type="dcterms:W3CDTF">2013-04-10T14:27:24Z</dcterms:created>
  <dcterms:modified xsi:type="dcterms:W3CDTF">2019-05-22T14:38:45Z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0x0101003E6575F1B6241345A89AF92E1B467251</vt:lpwstr>
  </property>
</Properties>
</file>